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handoutMasterIdLst>
    <p:handoutMasterId r:id="rId14"/>
  </p:handoutMasterIdLst>
  <p:sldIdLst>
    <p:sldId id="259" r:id="rId2"/>
    <p:sldId id="284" r:id="rId3"/>
    <p:sldId id="303" r:id="rId4"/>
    <p:sldId id="304" r:id="rId5"/>
    <p:sldId id="306" r:id="rId6"/>
    <p:sldId id="307" r:id="rId7"/>
    <p:sldId id="308" r:id="rId8"/>
    <p:sldId id="309" r:id="rId9"/>
    <p:sldId id="310" r:id="rId10"/>
    <p:sldId id="311" r:id="rId11"/>
    <p:sldId id="293"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ckwell" panose="02060603020205020403" pitchFamily="18" charset="0"/>
      <p:regular r:id="rId21"/>
      <p:bold r:id="rId22"/>
      <p:italic r:id="rId23"/>
      <p:boldItalic r:id="rId24"/>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unn" initials="PG" lastIdx="1" clrIdx="0">
    <p:extLst>
      <p:ext uri="{19B8F6BF-5375-455C-9EA6-DF929625EA0E}">
        <p15:presenceInfo xmlns:p15="http://schemas.microsoft.com/office/powerpoint/2012/main" userId="Paul Gu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621" autoAdjust="0"/>
  </p:normalViewPr>
  <p:slideViewPr>
    <p:cSldViewPr snapToGrid="0">
      <p:cViewPr varScale="1">
        <p:scale>
          <a:sx n="74" d="100"/>
          <a:sy n="74" d="100"/>
        </p:scale>
        <p:origin x="941" y="62"/>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314279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whom do we owe respect: the park warden, or the gorilla? </a:t>
            </a:r>
          </a:p>
          <a:p>
            <a:endParaRPr lang="en-GB" dirty="0"/>
          </a:p>
          <a:p>
            <a:r>
              <a:rPr lang="en-GB" dirty="0"/>
              <a:t>Just a word of explanation: in the face-to-face presentation of this lecture, I talk on this slide about Schmidtz’s and Steinbock’s arguments, and I use the example of the documentary film </a:t>
            </a:r>
            <a:r>
              <a:rPr lang="en-GB" i="1" dirty="0"/>
              <a:t>Virunga </a:t>
            </a:r>
            <a:r>
              <a:rPr lang="en-GB" i="0" dirty="0"/>
              <a:t>(which follows this warden, André </a:t>
            </a:r>
            <a:r>
              <a:rPr lang="en-GB" i="0" dirty="0" err="1"/>
              <a:t>Bauma</a:t>
            </a:r>
            <a:r>
              <a:rPr lang="en-GB" i="0" dirty="0"/>
              <a:t>, in his efforts to protect mountain gorillas in the DRC. It’s heart-breaking stuff). The question I ask (in that version of the lecture) is whether we can tease out the different forms of value (or “degrees of respect”) that we ascribe to </a:t>
            </a:r>
            <a:r>
              <a:rPr lang="en-GB" i="0" dirty="0" err="1"/>
              <a:t>Bauma</a:t>
            </a:r>
            <a:r>
              <a:rPr lang="en-GB" i="0" dirty="0"/>
              <a:t> himself, the gorillas he is trying to help, and his efforts to help them. However, as I have a bit more space to interrogate the logic in the online lecture (but not infinite space to think about tangents), I have taken that discussion out. The picture is great, though, so I’m keeping it.</a:t>
            </a:r>
          </a:p>
          <a:p>
            <a:endParaRPr lang="en-GB" i="0"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9</a:t>
            </a:fld>
            <a:endParaRPr lang="en-GB" noProof="0"/>
          </a:p>
        </p:txBody>
      </p:sp>
    </p:spTree>
    <p:extLst>
      <p:ext uri="{BB962C8B-B14F-4D97-AF65-F5344CB8AC3E}">
        <p14:creationId xmlns:p14="http://schemas.microsoft.com/office/powerpoint/2010/main" val="287466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10</a:t>
            </a:fld>
            <a:endParaRPr lang="en-GB" noProof="0"/>
          </a:p>
        </p:txBody>
      </p:sp>
    </p:spTree>
    <p:extLst>
      <p:ext uri="{BB962C8B-B14F-4D97-AF65-F5344CB8AC3E}">
        <p14:creationId xmlns:p14="http://schemas.microsoft.com/office/powerpoint/2010/main" val="351427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11</a:t>
            </a:fld>
            <a:endParaRPr lang="en-GB" noProof="0"/>
          </a:p>
        </p:txBody>
      </p:sp>
    </p:spTree>
    <p:extLst>
      <p:ext uri="{BB962C8B-B14F-4D97-AF65-F5344CB8AC3E}">
        <p14:creationId xmlns:p14="http://schemas.microsoft.com/office/powerpoint/2010/main" val="68977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Deontological Approaches</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Deontological Approaches</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Deontological Approaches</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Deontological Approaches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Deontological Approaches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Deontological Approaches</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Deontological Approaches</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Deontological Approaches</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Deontological Approaches</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Placeholder 43" descr="A close-up of a flower&#10;&#10;Description generated with very high confidence">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r>
              <a:rPr lang="en-GB" b="0" i="0" dirty="0">
                <a:solidFill>
                  <a:srgbClr val="FFFF00"/>
                </a:solidFill>
                <a:effectLst/>
                <a:latin typeface="Times New Roman" panose="02020603050405020304" pitchFamily="18" charset="0"/>
              </a:rPr>
              <a:t>3. Deontology </a:t>
            </a:r>
            <a:r>
              <a:rPr lang="en-GB" b="0" dirty="0">
                <a:solidFill>
                  <a:srgbClr val="FFFF00"/>
                </a:solidFill>
                <a:latin typeface="Times New Roman" panose="02020603050405020304" pitchFamily="18" charset="0"/>
              </a:rPr>
              <a:t>and</a:t>
            </a:r>
            <a:r>
              <a:rPr lang="en-GB" b="0" i="0" dirty="0">
                <a:solidFill>
                  <a:srgbClr val="FFFF00"/>
                </a:solidFill>
                <a:effectLst/>
                <a:latin typeface="Times New Roman" panose="02020603050405020304" pitchFamily="18" charset="0"/>
              </a:rPr>
              <a:t> Environmental Philosophy</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494607" y="1704599"/>
            <a:ext cx="6167120" cy="1292662"/>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Protection </a:t>
            </a:r>
          </a:p>
          <a:p>
            <a:endParaRPr lang="en-GB" dirty="0">
              <a:solidFill>
                <a:srgbClr val="92D050"/>
              </a:solidFill>
              <a:latin typeface="Times New Roman" panose="02020603050405020304" pitchFamily="18"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1AC88-269B-4656-9B68-C60CF4B85A72}"/>
              </a:ext>
            </a:extLst>
          </p:cNvPr>
          <p:cNvSpPr>
            <a:spLocks noGrp="1"/>
          </p:cNvSpPr>
          <p:nvPr>
            <p:ph idx="1"/>
          </p:nvPr>
        </p:nvSpPr>
        <p:spPr>
          <a:xfrm>
            <a:off x="432000" y="1239520"/>
            <a:ext cx="11340000" cy="4592480"/>
          </a:xfrm>
        </p:spPr>
        <p:txBody>
          <a:bodyPr/>
          <a:lstStyle/>
          <a:p>
            <a:pPr>
              <a:lnSpc>
                <a:spcPct val="100000"/>
              </a:lnSpc>
              <a:spcBef>
                <a:spcPts val="1700"/>
              </a:spcBef>
            </a:pPr>
            <a:r>
              <a:rPr lang="en-GB" sz="1500" b="1" dirty="0"/>
              <a:t>Species egalitarianism is too demanding</a:t>
            </a:r>
          </a:p>
          <a:p>
            <a:pPr lvl="1">
              <a:spcBef>
                <a:spcPts val="1700"/>
              </a:spcBef>
            </a:pPr>
            <a:r>
              <a:rPr lang="en-GB" sz="1500" dirty="0"/>
              <a:t>Species egalitarianism suggests that we can focus our efforts on ecosystem sustainability, but by definition ecosystems are always unstable and, in the long-run, unsustainable</a:t>
            </a:r>
          </a:p>
          <a:p>
            <a:pPr lvl="1">
              <a:spcBef>
                <a:spcPts val="1700"/>
              </a:spcBef>
            </a:pPr>
            <a:r>
              <a:rPr lang="en-GB" sz="1500" dirty="0"/>
              <a:t>Moreover, species egalitarianism puts us in an impossible position when species come into conflict (e.g., the elephant management dilemma)</a:t>
            </a:r>
          </a:p>
          <a:p>
            <a:pPr>
              <a:lnSpc>
                <a:spcPct val="100000"/>
              </a:lnSpc>
              <a:spcBef>
                <a:spcPts val="1700"/>
              </a:spcBef>
            </a:pPr>
            <a:r>
              <a:rPr lang="en-GB" sz="1500" b="1" dirty="0"/>
              <a:t>We cannot stipulate moral duties in the environment without a moral hierarchy</a:t>
            </a:r>
          </a:p>
          <a:p>
            <a:pPr lvl="1">
              <a:spcBef>
                <a:spcPts val="1700"/>
              </a:spcBef>
            </a:pPr>
            <a:r>
              <a:rPr lang="en-GB" sz="1500" dirty="0"/>
              <a:t>Consider one of Schmidtz’s difficult choices: should we experiment on mice or chimpanzees (or not at all)?</a:t>
            </a:r>
          </a:p>
          <a:p>
            <a:pPr lvl="1">
              <a:spcBef>
                <a:spcPts val="1700"/>
              </a:spcBef>
            </a:pPr>
            <a:r>
              <a:rPr lang="en-GB" sz="1500" dirty="0"/>
              <a:t>Schmidtz’s intuition is that while both the mouse and the chimpanzee have important moral attributes, the chimpanzee has the same </a:t>
            </a:r>
            <a:r>
              <a:rPr lang="en-GB" sz="1500" i="1" dirty="0"/>
              <a:t>teleological</a:t>
            </a:r>
            <a:r>
              <a:rPr lang="en-GB" sz="1500" dirty="0"/>
              <a:t> importance as the mouse, so if we seek to save the former it must be for other (non-teleological) reasons</a:t>
            </a:r>
          </a:p>
          <a:p>
            <a:pPr>
              <a:lnSpc>
                <a:spcPct val="100000"/>
              </a:lnSpc>
              <a:spcBef>
                <a:spcPts val="1700"/>
              </a:spcBef>
            </a:pPr>
            <a:r>
              <a:rPr lang="en-GB" sz="1500" b="1" dirty="0"/>
              <a:t>Nature is not always worth preserving</a:t>
            </a:r>
          </a:p>
          <a:p>
            <a:pPr lvl="1">
              <a:spcBef>
                <a:spcPts val="1700"/>
              </a:spcBef>
            </a:pPr>
            <a:r>
              <a:rPr lang="en-GB" sz="1500" dirty="0"/>
              <a:t>Consider Wilfred Beckerman’s worry: should we seek to preserve the world as it is, or improve it?</a:t>
            </a:r>
          </a:p>
          <a:p>
            <a:pPr lvl="1">
              <a:spcBef>
                <a:spcPts val="1700"/>
              </a:spcBef>
            </a:pPr>
            <a:r>
              <a:rPr lang="en-GB" sz="1500" dirty="0"/>
              <a:t>Even if we decide to protect the world as it currently stands (or some property of it), we will still have to make trade-offs between, say, individual animals, whole species, and ecosystems</a:t>
            </a:r>
          </a:p>
        </p:txBody>
      </p:sp>
      <p:sp>
        <p:nvSpPr>
          <p:cNvPr id="3" name="Title 2">
            <a:extLst>
              <a:ext uri="{FF2B5EF4-FFF2-40B4-BE49-F238E27FC236}">
                <a16:creationId xmlns:a16="http://schemas.microsoft.com/office/drawing/2014/main" id="{F9CB040F-97D7-4F3B-B404-A3E8BFCC3660}"/>
              </a:ext>
            </a:extLst>
          </p:cNvPr>
          <p:cNvSpPr>
            <a:spLocks noGrp="1"/>
          </p:cNvSpPr>
          <p:nvPr>
            <p:ph type="title"/>
          </p:nvPr>
        </p:nvSpPr>
        <p:spPr/>
        <p:txBody>
          <a:bodyPr/>
          <a:lstStyle/>
          <a:p>
            <a:r>
              <a:rPr lang="en-GB" dirty="0"/>
              <a:t>General objections to extending rights</a:t>
            </a:r>
          </a:p>
        </p:txBody>
      </p:sp>
      <p:sp>
        <p:nvSpPr>
          <p:cNvPr id="4" name="Footer Placeholder 3">
            <a:extLst>
              <a:ext uri="{FF2B5EF4-FFF2-40B4-BE49-F238E27FC236}">
                <a16:creationId xmlns:a16="http://schemas.microsoft.com/office/drawing/2014/main" id="{51D7572E-C238-476C-A33B-E4345C312A35}"/>
              </a:ext>
            </a:extLst>
          </p:cNvPr>
          <p:cNvSpPr>
            <a:spLocks noGrp="1"/>
          </p:cNvSpPr>
          <p:nvPr>
            <p:ph type="ftr" sz="quarter" idx="10"/>
          </p:nvPr>
        </p:nvSpPr>
        <p:spPr/>
        <p:txBody>
          <a:bodyPr/>
          <a:lstStyle/>
          <a:p>
            <a:r>
              <a:rPr lang="en-GB"/>
              <a:t>Deontological Approaches</a:t>
            </a:r>
            <a:endParaRPr lang="en-GB" dirty="0"/>
          </a:p>
        </p:txBody>
      </p:sp>
      <p:sp>
        <p:nvSpPr>
          <p:cNvPr id="5" name="Slide Number Placeholder 4">
            <a:extLst>
              <a:ext uri="{FF2B5EF4-FFF2-40B4-BE49-F238E27FC236}">
                <a16:creationId xmlns:a16="http://schemas.microsoft.com/office/drawing/2014/main" id="{B781BD4F-AAD1-4538-AC7B-986550B8CD85}"/>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spTree>
    <p:extLst>
      <p:ext uri="{BB962C8B-B14F-4D97-AF65-F5344CB8AC3E}">
        <p14:creationId xmlns:p14="http://schemas.microsoft.com/office/powerpoint/2010/main" val="67119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725105" y="801511"/>
            <a:ext cx="8870623" cy="5307636"/>
          </a:xfrm>
          <a:prstGeom prst="rect">
            <a:avLst/>
          </a:prstGeom>
          <a:solidFill>
            <a:schemeClr val="bg2">
              <a:lumMod val="25000"/>
              <a:alpha val="90000"/>
            </a:schemeClr>
          </a:solidFill>
        </p:spPr>
        <p:txBody>
          <a:bodyPr wrap="square" lIns="0" tIns="0" rIns="0" bIns="0" rtlCol="0" anchor="ctr">
            <a:noAutofit/>
          </a:bodyPr>
          <a:lstStyle/>
          <a:p>
            <a:pPr marL="180975" algn="ctr">
              <a:spcBef>
                <a:spcPts val="1500"/>
              </a:spcBef>
              <a:tabLst>
                <a:tab pos="180975" algn="l"/>
              </a:tabLst>
            </a:pPr>
            <a:r>
              <a:rPr lang="en-GB" b="1" dirty="0">
                <a:solidFill>
                  <a:schemeClr val="bg1"/>
                </a:solidFill>
                <a:latin typeface="+mn-lt"/>
              </a:rPr>
              <a:t>4. Summary</a:t>
            </a:r>
          </a:p>
          <a:p>
            <a:pPr marL="180975">
              <a:spcBef>
                <a:spcPts val="1500"/>
              </a:spcBef>
              <a:tabLst>
                <a:tab pos="180975" algn="l"/>
              </a:tabLst>
            </a:pPr>
            <a:r>
              <a:rPr lang="en-GB" sz="1400" b="1" dirty="0">
                <a:solidFill>
                  <a:schemeClr val="bg1"/>
                </a:solidFill>
              </a:rPr>
              <a:t>Deontology represents one of the two main approaches to environmental ethics</a:t>
            </a:r>
          </a:p>
          <a:p>
            <a:pPr marL="466725" indent="-285750">
              <a:spcBef>
                <a:spcPts val="1500"/>
              </a:spcBef>
              <a:buFont typeface="Arial" panose="020B0604020202020204" pitchFamily="34" charset="0"/>
              <a:buChar char="•"/>
              <a:tabLst>
                <a:tab pos="180975" algn="l"/>
              </a:tabLst>
            </a:pPr>
            <a:r>
              <a:rPr lang="en-GB" sz="1400" dirty="0">
                <a:solidFill>
                  <a:schemeClr val="bg1"/>
                </a:solidFill>
              </a:rPr>
              <a:t>Deontology is the study of our duties to one another as reasoning human beings</a:t>
            </a:r>
          </a:p>
          <a:p>
            <a:pPr marL="466725" indent="-285750">
              <a:spcBef>
                <a:spcPts val="1500"/>
              </a:spcBef>
              <a:buFont typeface="Arial" panose="020B0604020202020204" pitchFamily="34" charset="0"/>
              <a:buChar char="•"/>
              <a:tabLst>
                <a:tab pos="180975" algn="l"/>
              </a:tabLst>
            </a:pPr>
            <a:r>
              <a:rPr lang="en-GB" sz="1400" dirty="0">
                <a:solidFill>
                  <a:schemeClr val="bg1"/>
                </a:solidFill>
              </a:rPr>
              <a:t>The alternative view (which we’ll examine next week) is consequentialism, which counts the moral value of action in terms of the way it affects our welfare</a:t>
            </a:r>
          </a:p>
          <a:p>
            <a:pPr marL="180975">
              <a:spcBef>
                <a:spcPts val="1500"/>
              </a:spcBef>
              <a:tabLst>
                <a:tab pos="180975" algn="l"/>
              </a:tabLst>
            </a:pPr>
            <a:r>
              <a:rPr lang="en-GB" sz="1400" b="1" dirty="0">
                <a:solidFill>
                  <a:schemeClr val="bg1"/>
                </a:solidFill>
              </a:rPr>
              <a:t>The appeal of deontology is that it directly addresses the question of what reason entails (i.e., what we owe one another as morally equal humans)</a:t>
            </a:r>
          </a:p>
          <a:p>
            <a:pPr marL="466725" indent="-285750">
              <a:spcBef>
                <a:spcPts val="1500"/>
              </a:spcBef>
              <a:buFont typeface="Arial" panose="020B0604020202020204" pitchFamily="34" charset="0"/>
              <a:buChar char="•"/>
              <a:tabLst>
                <a:tab pos="180975" algn="l"/>
              </a:tabLst>
            </a:pPr>
            <a:r>
              <a:rPr lang="en-GB" sz="1400" dirty="0">
                <a:solidFill>
                  <a:schemeClr val="bg1"/>
                </a:solidFill>
              </a:rPr>
              <a:t>Deontology is concerned with </a:t>
            </a:r>
            <a:r>
              <a:rPr lang="en-GB" sz="1400" i="1" dirty="0">
                <a:solidFill>
                  <a:schemeClr val="bg1"/>
                </a:solidFill>
              </a:rPr>
              <a:t>universal truth</a:t>
            </a:r>
            <a:r>
              <a:rPr lang="en-GB" sz="1400" dirty="0">
                <a:solidFill>
                  <a:schemeClr val="bg1"/>
                </a:solidFill>
              </a:rPr>
              <a:t>: what do we know </a:t>
            </a:r>
            <a:r>
              <a:rPr lang="en-GB" sz="1400" i="1" dirty="0">
                <a:solidFill>
                  <a:schemeClr val="bg1"/>
                </a:solidFill>
              </a:rPr>
              <a:t>just because we can reason</a:t>
            </a:r>
            <a:r>
              <a:rPr lang="en-GB" sz="1400" dirty="0">
                <a:solidFill>
                  <a:schemeClr val="bg1"/>
                </a:solidFill>
              </a:rPr>
              <a:t>? What makes us free (autonomous), and what is the extent of the unfree (heteronomy)?</a:t>
            </a:r>
          </a:p>
          <a:p>
            <a:pPr marL="466725" indent="-285750">
              <a:spcBef>
                <a:spcPts val="1500"/>
              </a:spcBef>
              <a:buFont typeface="Arial" panose="020B0604020202020204" pitchFamily="34" charset="0"/>
              <a:buChar char="•"/>
              <a:tabLst>
                <a:tab pos="180975" algn="l"/>
              </a:tabLst>
            </a:pPr>
            <a:r>
              <a:rPr lang="en-GB" sz="1400" dirty="0">
                <a:solidFill>
                  <a:schemeClr val="bg1"/>
                </a:solidFill>
              </a:rPr>
              <a:t>Deontology therefore does not begin from conclusions (a big plus): if we cannot extend a reason universally, it does not count</a:t>
            </a:r>
          </a:p>
          <a:p>
            <a:pPr marL="180975">
              <a:spcBef>
                <a:spcPts val="1500"/>
              </a:spcBef>
              <a:tabLst>
                <a:tab pos="180975" algn="l"/>
              </a:tabLst>
            </a:pPr>
            <a:r>
              <a:rPr lang="en-GB" sz="1400" b="1" dirty="0">
                <a:solidFill>
                  <a:schemeClr val="bg1"/>
                </a:solidFill>
              </a:rPr>
              <a:t>However it is questionable how useful deontology is in the realm of environmental protection</a:t>
            </a:r>
          </a:p>
          <a:p>
            <a:pPr marL="466725" indent="-285750">
              <a:spcBef>
                <a:spcPts val="1500"/>
              </a:spcBef>
              <a:buFont typeface="Arial" panose="020B0604020202020204" pitchFamily="34" charset="0"/>
              <a:buChar char="•"/>
              <a:tabLst>
                <a:tab pos="180975" algn="l"/>
              </a:tabLst>
            </a:pPr>
            <a:r>
              <a:rPr lang="en-GB" sz="1400" dirty="0">
                <a:solidFill>
                  <a:schemeClr val="bg1"/>
                </a:solidFill>
              </a:rPr>
              <a:t>Despite the appeal of “animal rights” narrative, it is difficult to avoid the implications of our needing to rely on </a:t>
            </a:r>
            <a:r>
              <a:rPr lang="en-GB" sz="1400" i="1" dirty="0">
                <a:solidFill>
                  <a:schemeClr val="bg1"/>
                </a:solidFill>
              </a:rPr>
              <a:t>human </a:t>
            </a:r>
            <a:r>
              <a:rPr lang="en-GB" sz="1400" dirty="0">
                <a:solidFill>
                  <a:schemeClr val="bg1"/>
                </a:solidFill>
              </a:rPr>
              <a:t>reason to identify our duties to nature: if reason must (always) be agreed between people, how can it supply duties that concern anything other than those people?</a:t>
            </a: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p:txBody>
          <a:bodyPr/>
          <a:lstStyle/>
          <a:p>
            <a:r>
              <a:rPr lang="en-GB"/>
              <a:t>Deontological Approaches</a:t>
            </a:r>
            <a:endParaRPr lang="en-GB" dirty="0"/>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11</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35037-A2AE-4BC5-8279-3C6D373A0F84}"/>
              </a:ext>
            </a:extLst>
          </p:cNvPr>
          <p:cNvSpPr>
            <a:spLocks noGrp="1"/>
          </p:cNvSpPr>
          <p:nvPr>
            <p:ph idx="1"/>
          </p:nvPr>
        </p:nvSpPr>
        <p:spPr>
          <a:xfrm>
            <a:off x="432000" y="1152000"/>
            <a:ext cx="6228444" cy="4680000"/>
          </a:xfrm>
        </p:spPr>
        <p:txBody>
          <a:bodyPr anchor="ctr"/>
          <a:lstStyle/>
          <a:p>
            <a:pPr>
              <a:spcBef>
                <a:spcPts val="2000"/>
              </a:spcBef>
            </a:pPr>
            <a:r>
              <a:rPr lang="en-GB" sz="2100" b="1" dirty="0">
                <a:solidFill>
                  <a:schemeClr val="tx1"/>
                </a:solidFill>
              </a:rPr>
              <a:t>Environmental decisions tend to involve questions of risk</a:t>
            </a:r>
            <a:endParaRPr lang="en-GB" sz="2100" dirty="0"/>
          </a:p>
          <a:p>
            <a:pPr lvl="1">
              <a:spcBef>
                <a:spcPts val="2000"/>
              </a:spcBef>
            </a:pPr>
            <a:r>
              <a:rPr lang="en-GB" sz="1900" dirty="0">
                <a:solidFill>
                  <a:schemeClr val="tx1"/>
                </a:solidFill>
              </a:rPr>
              <a:t>Environmental outcomes are uncertain just to the extent that social behaviour is uncertain</a:t>
            </a:r>
          </a:p>
          <a:p>
            <a:pPr lvl="1">
              <a:spcBef>
                <a:spcPts val="2000"/>
              </a:spcBef>
            </a:pPr>
            <a:r>
              <a:rPr lang="en-GB" sz="1900" dirty="0"/>
              <a:t>Being cautious is, therefore, a risky strategy in itself</a:t>
            </a:r>
          </a:p>
          <a:p>
            <a:pPr>
              <a:spcBef>
                <a:spcPts val="2000"/>
              </a:spcBef>
            </a:pPr>
            <a:r>
              <a:rPr lang="en-GB" sz="2100" b="1" dirty="0">
                <a:solidFill>
                  <a:schemeClr val="tx1"/>
                </a:solidFill>
              </a:rPr>
              <a:t>Who should have authority, then, to make environmental decisions?  And w</a:t>
            </a:r>
            <a:r>
              <a:rPr lang="en-GB" sz="2100" dirty="0"/>
              <a:t>hat moral principles should inform these decisions?</a:t>
            </a:r>
          </a:p>
          <a:p>
            <a:pPr marL="733425" lvl="1" indent="-457200">
              <a:spcBef>
                <a:spcPts val="2000"/>
              </a:spcBef>
              <a:buFont typeface="+mj-lt"/>
              <a:buAutoNum type="arabicPeriod"/>
            </a:pPr>
            <a:r>
              <a:rPr lang="en-GB" sz="1900" b="1" dirty="0">
                <a:solidFill>
                  <a:srgbClr val="00B050"/>
                </a:solidFill>
              </a:rPr>
              <a:t>Are they a question of duty?</a:t>
            </a:r>
          </a:p>
          <a:p>
            <a:pPr marL="733425" lvl="1" indent="-457200">
              <a:spcBef>
                <a:spcPts val="2000"/>
              </a:spcBef>
              <a:buFont typeface="+mj-lt"/>
              <a:buAutoNum type="arabicPeriod"/>
            </a:pPr>
            <a:r>
              <a:rPr lang="en-GB" sz="1900" dirty="0"/>
              <a:t>Or a question of consequences?</a:t>
            </a:r>
            <a:endParaRPr lang="en-GB" sz="1900" i="1" dirty="0">
              <a:solidFill>
                <a:schemeClr val="tx1"/>
              </a:solidFill>
            </a:endParaRPr>
          </a:p>
        </p:txBody>
      </p:sp>
      <p:sp>
        <p:nvSpPr>
          <p:cNvPr id="3" name="Title 2">
            <a:extLst>
              <a:ext uri="{FF2B5EF4-FFF2-40B4-BE49-F238E27FC236}">
                <a16:creationId xmlns:a16="http://schemas.microsoft.com/office/drawing/2014/main" id="{B53E88D2-D386-4792-BDEE-53B93B2A77C2}"/>
              </a:ext>
            </a:extLst>
          </p:cNvPr>
          <p:cNvSpPr>
            <a:spLocks noGrp="1"/>
          </p:cNvSpPr>
          <p:nvPr>
            <p:ph type="title"/>
          </p:nvPr>
        </p:nvSpPr>
        <p:spPr/>
        <p:txBody>
          <a:bodyPr/>
          <a:lstStyle/>
          <a:p>
            <a:r>
              <a:rPr lang="en-GB" dirty="0"/>
              <a:t>1. Reasonable decisions</a:t>
            </a:r>
          </a:p>
        </p:txBody>
      </p:sp>
      <p:sp>
        <p:nvSpPr>
          <p:cNvPr id="4" name="Slide Number Placeholder 3">
            <a:extLst>
              <a:ext uri="{FF2B5EF4-FFF2-40B4-BE49-F238E27FC236}">
                <a16:creationId xmlns:a16="http://schemas.microsoft.com/office/drawing/2014/main" id="{2594EDC3-73FA-43E9-BF3F-6CC9AC64D171}"/>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sp>
        <p:nvSpPr>
          <p:cNvPr id="5" name="Footer Placeholder 4">
            <a:extLst>
              <a:ext uri="{FF2B5EF4-FFF2-40B4-BE49-F238E27FC236}">
                <a16:creationId xmlns:a16="http://schemas.microsoft.com/office/drawing/2014/main" id="{B9B73C7A-B33C-4C8A-A536-F6730AD6B499}"/>
              </a:ext>
            </a:extLst>
          </p:cNvPr>
          <p:cNvSpPr>
            <a:spLocks noGrp="1"/>
          </p:cNvSpPr>
          <p:nvPr>
            <p:ph type="ftr" sz="quarter" idx="10"/>
          </p:nvPr>
        </p:nvSpPr>
        <p:spPr/>
        <p:txBody>
          <a:bodyPr/>
          <a:lstStyle/>
          <a:p>
            <a:pPr rtl="0"/>
            <a:r>
              <a:rPr lang="en-GB"/>
              <a:t>Deontological Approaches</a:t>
            </a:r>
            <a:endParaRPr lang="en-GB" noProof="0" dirty="0"/>
          </a:p>
        </p:txBody>
      </p:sp>
      <p:pic>
        <p:nvPicPr>
          <p:cNvPr id="6" name="Picture 5">
            <a:extLst>
              <a:ext uri="{FF2B5EF4-FFF2-40B4-BE49-F238E27FC236}">
                <a16:creationId xmlns:a16="http://schemas.microsoft.com/office/drawing/2014/main" id="{80EC1BAD-7BD8-4674-9DF7-6A5E5BDD8A65}"/>
              </a:ext>
            </a:extLst>
          </p:cNvPr>
          <p:cNvPicPr>
            <a:picLocks noChangeAspect="1"/>
          </p:cNvPicPr>
          <p:nvPr/>
        </p:nvPicPr>
        <p:blipFill>
          <a:blip r:embed="rId3"/>
          <a:stretch>
            <a:fillRect/>
          </a:stretch>
        </p:blipFill>
        <p:spPr>
          <a:xfrm>
            <a:off x="7295648" y="1335880"/>
            <a:ext cx="4200721" cy="4347429"/>
          </a:xfrm>
          <a:prstGeom prst="rect">
            <a:avLst/>
          </a:prstGeom>
        </p:spPr>
      </p:pic>
    </p:spTree>
    <p:extLst>
      <p:ext uri="{BB962C8B-B14F-4D97-AF65-F5344CB8AC3E}">
        <p14:creationId xmlns:p14="http://schemas.microsoft.com/office/powerpoint/2010/main" val="302075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944F53-BE9F-48D2-9A5A-76C9E9E0B34E}"/>
              </a:ext>
            </a:extLst>
          </p:cNvPr>
          <p:cNvSpPr>
            <a:spLocks noGrp="1"/>
          </p:cNvSpPr>
          <p:nvPr>
            <p:ph idx="1"/>
          </p:nvPr>
        </p:nvSpPr>
        <p:spPr/>
        <p:txBody>
          <a:bodyPr/>
          <a:lstStyle/>
          <a:p>
            <a:pPr>
              <a:spcBef>
                <a:spcPts val="1000"/>
              </a:spcBef>
              <a:spcAft>
                <a:spcPts val="1000"/>
              </a:spcAft>
            </a:pPr>
            <a:r>
              <a:rPr lang="en-GB" b="1" dirty="0"/>
              <a:t>Deontology has its roots in the Aristotelean distinction between “logicism” and “</a:t>
            </a:r>
            <a:r>
              <a:rPr lang="en-GB" b="1" dirty="0" err="1"/>
              <a:t>psychologicism</a:t>
            </a:r>
            <a:r>
              <a:rPr lang="en-GB" b="1" dirty="0"/>
              <a:t>” (or,</a:t>
            </a:r>
            <a:r>
              <a:rPr lang="en-GB" dirty="0"/>
              <a:t> slightly less</a:t>
            </a:r>
            <a:r>
              <a:rPr lang="en-GB" b="1" dirty="0"/>
              <a:t> accurately, “logos” and “mythos”)</a:t>
            </a:r>
          </a:p>
          <a:p>
            <a:pPr lvl="1">
              <a:spcBef>
                <a:spcPts val="1000"/>
              </a:spcBef>
              <a:spcAft>
                <a:spcPts val="1000"/>
              </a:spcAft>
            </a:pPr>
            <a:r>
              <a:rPr lang="en-GB" sz="2000" dirty="0"/>
              <a:t>Logicism, or faith in reason, implies that the rules of syllogistic reasoning are universally valid, regardless of context (this compares to </a:t>
            </a:r>
            <a:r>
              <a:rPr lang="en-GB" sz="2000" dirty="0" err="1"/>
              <a:t>psychologicism</a:t>
            </a:r>
            <a:r>
              <a:rPr lang="en-GB" sz="2000" dirty="0"/>
              <a:t>, which has it that reason is always subjective)</a:t>
            </a:r>
          </a:p>
          <a:p>
            <a:pPr lvl="1">
              <a:spcBef>
                <a:spcPts val="1000"/>
              </a:spcBef>
              <a:spcAft>
                <a:spcPts val="1000"/>
              </a:spcAft>
            </a:pPr>
            <a:r>
              <a:rPr lang="en-GB" sz="2000" dirty="0"/>
              <a:t>Reason’s universality entails isomorphism between logical thought and the rational, intelligible world</a:t>
            </a:r>
          </a:p>
          <a:p>
            <a:pPr>
              <a:spcBef>
                <a:spcPts val="1000"/>
              </a:spcBef>
              <a:spcAft>
                <a:spcPts val="1000"/>
              </a:spcAft>
            </a:pPr>
            <a:r>
              <a:rPr lang="en-GB" dirty="0"/>
              <a:t>The problem with </a:t>
            </a:r>
            <a:r>
              <a:rPr lang="en-GB" dirty="0" err="1"/>
              <a:t>logicist</a:t>
            </a:r>
            <a:r>
              <a:rPr lang="en-GB" dirty="0"/>
              <a:t> views is that they are disenchanting: they undermine collective myths and emphasise the limits of social life</a:t>
            </a:r>
          </a:p>
          <a:p>
            <a:pPr lvl="1">
              <a:spcBef>
                <a:spcPts val="1000"/>
              </a:spcBef>
              <a:spcAft>
                <a:spcPts val="1000"/>
              </a:spcAft>
            </a:pPr>
            <a:r>
              <a:rPr lang="en-GB" sz="2000" dirty="0"/>
              <a:t>The narrow view of reason: The world can be meaningfully understood only through rational, logically consistent reasoning</a:t>
            </a:r>
          </a:p>
          <a:p>
            <a:pPr lvl="1">
              <a:spcBef>
                <a:spcPts val="1000"/>
              </a:spcBef>
              <a:spcAft>
                <a:spcPts val="1000"/>
              </a:spcAft>
            </a:pPr>
            <a:r>
              <a:rPr lang="en-GB" sz="2000" dirty="0"/>
              <a:t>The broad view of reason: The world can and should be meaningfully understood through various, non-rational patterns of reasoning (e.g., discourse, narrative, etc.)</a:t>
            </a:r>
          </a:p>
        </p:txBody>
      </p:sp>
      <p:sp>
        <p:nvSpPr>
          <p:cNvPr id="3" name="Title 2">
            <a:extLst>
              <a:ext uri="{FF2B5EF4-FFF2-40B4-BE49-F238E27FC236}">
                <a16:creationId xmlns:a16="http://schemas.microsoft.com/office/drawing/2014/main" id="{3862E312-DADD-4F56-B126-2CD347D91442}"/>
              </a:ext>
            </a:extLst>
          </p:cNvPr>
          <p:cNvSpPr>
            <a:spLocks noGrp="1"/>
          </p:cNvSpPr>
          <p:nvPr>
            <p:ph type="title"/>
          </p:nvPr>
        </p:nvSpPr>
        <p:spPr/>
        <p:txBody>
          <a:bodyPr/>
          <a:lstStyle/>
          <a:p>
            <a:r>
              <a:rPr lang="en-GB" dirty="0"/>
              <a:t>An Introduction to Deontology</a:t>
            </a:r>
          </a:p>
        </p:txBody>
      </p:sp>
      <p:sp>
        <p:nvSpPr>
          <p:cNvPr id="4" name="Footer Placeholder 3">
            <a:extLst>
              <a:ext uri="{FF2B5EF4-FFF2-40B4-BE49-F238E27FC236}">
                <a16:creationId xmlns:a16="http://schemas.microsoft.com/office/drawing/2014/main" id="{620700C0-969E-4509-BA17-868706510AD1}"/>
              </a:ext>
            </a:extLst>
          </p:cNvPr>
          <p:cNvSpPr>
            <a:spLocks noGrp="1"/>
          </p:cNvSpPr>
          <p:nvPr>
            <p:ph type="ftr" sz="quarter" idx="10"/>
          </p:nvPr>
        </p:nvSpPr>
        <p:spPr/>
        <p:txBody>
          <a:bodyPr/>
          <a:lstStyle/>
          <a:p>
            <a:r>
              <a:rPr lang="en-GB" dirty="0"/>
              <a:t>Deontological Approaches</a:t>
            </a:r>
          </a:p>
        </p:txBody>
      </p:sp>
      <p:sp>
        <p:nvSpPr>
          <p:cNvPr id="5" name="Slide Number Placeholder 4">
            <a:extLst>
              <a:ext uri="{FF2B5EF4-FFF2-40B4-BE49-F238E27FC236}">
                <a16:creationId xmlns:a16="http://schemas.microsoft.com/office/drawing/2014/main" id="{F1DC3871-1032-49E2-A0E3-1EC84C1A74E1}"/>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spTree>
    <p:extLst>
      <p:ext uri="{BB962C8B-B14F-4D97-AF65-F5344CB8AC3E}">
        <p14:creationId xmlns:p14="http://schemas.microsoft.com/office/powerpoint/2010/main" val="289062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AB99AE-D7E0-4890-9C80-C947210CB734}"/>
              </a:ext>
            </a:extLst>
          </p:cNvPr>
          <p:cNvSpPr/>
          <p:nvPr/>
        </p:nvSpPr>
        <p:spPr>
          <a:xfrm>
            <a:off x="84000" y="4927601"/>
            <a:ext cx="6009284" cy="1843685"/>
          </a:xfrm>
          <a:prstGeom prst="rect">
            <a:avLst/>
          </a:prstGeom>
          <a:solidFill>
            <a:srgbClr val="26262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D7321299-D62F-4114-9A3F-99EB6A673D73}"/>
              </a:ext>
            </a:extLst>
          </p:cNvPr>
          <p:cNvSpPr>
            <a:spLocks noGrp="1"/>
          </p:cNvSpPr>
          <p:nvPr>
            <p:ph type="ctrTitle"/>
          </p:nvPr>
        </p:nvSpPr>
        <p:spPr>
          <a:xfrm>
            <a:off x="84000" y="3517901"/>
            <a:ext cx="6012000" cy="1409700"/>
          </a:xfrm>
          <a:ln>
            <a:solidFill>
              <a:schemeClr val="accent1"/>
            </a:solidFill>
          </a:ln>
        </p:spPr>
        <p:txBody>
          <a:bodyPr anchor="b">
            <a:normAutofit/>
          </a:bodyPr>
          <a:lstStyle/>
          <a:p>
            <a:r>
              <a:rPr lang="en-GB" dirty="0"/>
              <a:t>The Shadow of the Enlightenment</a:t>
            </a:r>
          </a:p>
        </p:txBody>
      </p:sp>
      <p:sp>
        <p:nvSpPr>
          <p:cNvPr id="5" name="Slide Number Placeholder 4">
            <a:extLst>
              <a:ext uri="{FF2B5EF4-FFF2-40B4-BE49-F238E27FC236}">
                <a16:creationId xmlns:a16="http://schemas.microsoft.com/office/drawing/2014/main" id="{896F180A-0B57-458A-9B17-8555950B4534}"/>
              </a:ext>
            </a:extLst>
          </p:cNvPr>
          <p:cNvSpPr>
            <a:spLocks noGrp="1"/>
          </p:cNvSpPr>
          <p:nvPr>
            <p:ph type="sldNum" sz="quarter" idx="14"/>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4</a:t>
            </a:fld>
            <a:endParaRPr lang="en-GB" noProof="0"/>
          </a:p>
        </p:txBody>
      </p:sp>
      <p:pic>
        <p:nvPicPr>
          <p:cNvPr id="6" name="Picture 5" descr="A group of people standing in front of a crowd&#10;&#10;Description automatically generated">
            <a:extLst>
              <a:ext uri="{FF2B5EF4-FFF2-40B4-BE49-F238E27FC236}">
                <a16:creationId xmlns:a16="http://schemas.microsoft.com/office/drawing/2014/main" id="{45A62EDA-FF67-44CB-AAD5-AED2D24BE101}"/>
              </a:ext>
            </a:extLst>
          </p:cNvPr>
          <p:cNvPicPr>
            <a:picLocks noChangeAspect="1"/>
          </p:cNvPicPr>
          <p:nvPr/>
        </p:nvPicPr>
        <p:blipFill rotWithShape="1">
          <a:blip r:embed="rId2">
            <a:extLst>
              <a:ext uri="{28A0092B-C50C-407E-A947-70E740481C1C}">
                <a14:useLocalDpi xmlns:a14="http://schemas.microsoft.com/office/drawing/2010/main" val="0"/>
              </a:ext>
            </a:extLst>
          </a:blip>
          <a:srcRect t="21458" r="-1" b="16980"/>
          <a:stretch/>
        </p:blipFill>
        <p:spPr>
          <a:xfrm>
            <a:off x="84000" y="86714"/>
            <a:ext cx="6009285" cy="3431187"/>
          </a:xfrm>
          <a:prstGeom prst="rect">
            <a:avLst/>
          </a:prstGeom>
          <a:noFill/>
          <a:ln w="12700">
            <a:solidFill>
              <a:schemeClr val="accent1"/>
            </a:solidFill>
          </a:ln>
        </p:spPr>
      </p:pic>
      <p:sp>
        <p:nvSpPr>
          <p:cNvPr id="2" name="Content Placeholder 1">
            <a:extLst>
              <a:ext uri="{FF2B5EF4-FFF2-40B4-BE49-F238E27FC236}">
                <a16:creationId xmlns:a16="http://schemas.microsoft.com/office/drawing/2014/main" id="{1B6C3C5B-8140-4906-AE2B-EB95DD9BAD79}"/>
              </a:ext>
            </a:extLst>
          </p:cNvPr>
          <p:cNvSpPr>
            <a:spLocks noGrp="1"/>
          </p:cNvSpPr>
          <p:nvPr>
            <p:ph idx="15"/>
          </p:nvPr>
        </p:nvSpPr>
        <p:spPr>
          <a:xfrm>
            <a:off x="6464300" y="419878"/>
            <a:ext cx="5307700" cy="5412122"/>
          </a:xfrm>
        </p:spPr>
        <p:txBody>
          <a:bodyPr anchor="b">
            <a:normAutofit/>
          </a:bodyPr>
          <a:lstStyle/>
          <a:p>
            <a:pPr>
              <a:lnSpc>
                <a:spcPct val="90000"/>
              </a:lnSpc>
            </a:pPr>
            <a:r>
              <a:rPr lang="en-GB" sz="1600" dirty="0"/>
              <a:t>The European Enlightenment was a struggle to emancipate reason (logos) from myth (mythos)</a:t>
            </a:r>
          </a:p>
          <a:p>
            <a:pPr>
              <a:lnSpc>
                <a:spcPct val="90000"/>
              </a:lnSpc>
            </a:pPr>
            <a:r>
              <a:rPr lang="en-GB" sz="1600" dirty="0"/>
              <a:t>The Enlightenment initiated an “age of reason” realised through </a:t>
            </a:r>
            <a:r>
              <a:rPr lang="en-GB" sz="1600" i="1" dirty="0"/>
              <a:t>critique</a:t>
            </a:r>
          </a:p>
          <a:p>
            <a:pPr lvl="1">
              <a:lnSpc>
                <a:spcPct val="90000"/>
              </a:lnSpc>
              <a:spcBef>
                <a:spcPts val="2000"/>
              </a:spcBef>
            </a:pPr>
            <a:r>
              <a:rPr lang="en-GB" sz="1600" dirty="0"/>
              <a:t>Critical inquiry is endemically suspicious, anti-authority, and anti-tradition; it accepts reasons only when these rest on universally valid conditions of necessity and possibility</a:t>
            </a:r>
          </a:p>
          <a:p>
            <a:pPr lvl="1">
              <a:lnSpc>
                <a:spcPct val="90000"/>
              </a:lnSpc>
              <a:spcBef>
                <a:spcPts val="2000"/>
              </a:spcBef>
            </a:pPr>
            <a:r>
              <a:rPr lang="en-GB" sz="1600" dirty="0"/>
              <a:t>In practice, this means the total dissolution of the conventions that hold societies together (e.g., the belief in God, or the impeccable authority of leaders)</a:t>
            </a:r>
          </a:p>
          <a:p>
            <a:pPr>
              <a:lnSpc>
                <a:spcPct val="90000"/>
              </a:lnSpc>
            </a:pPr>
            <a:r>
              <a:rPr lang="en-GB" sz="1600" dirty="0"/>
              <a:t>Kant’s </a:t>
            </a:r>
            <a:r>
              <a:rPr lang="en-GB" sz="1600" i="1" dirty="0"/>
              <a:t>Critique of Pure Reason </a:t>
            </a:r>
            <a:r>
              <a:rPr lang="en-GB" sz="1600" dirty="0"/>
              <a:t>celebrates precisely this approach</a:t>
            </a:r>
          </a:p>
          <a:p>
            <a:pPr lvl="1">
              <a:lnSpc>
                <a:spcPct val="90000"/>
              </a:lnSpc>
            </a:pPr>
            <a:r>
              <a:rPr lang="en-GB" sz="1600" b="0" dirty="0"/>
              <a:t>“[Kant’s goal is the] self-cognition of reason, [the establishment of] a tribunal that will make reason secure in its rightful claims and will dismiss all baseless pretensions, not by fiat but in accordance with reason’s eternal and immutable laws. This tribunal is nothing other than the critique of reason itself: </a:t>
            </a:r>
            <a:r>
              <a:rPr lang="en-GB" sz="1600" b="0" i="1" dirty="0"/>
              <a:t>the critique of pure reason</a:t>
            </a:r>
            <a:r>
              <a:rPr lang="en-GB" sz="1600" b="0" dirty="0"/>
              <a:t>” (Kant 1996 [1781], 8; original emph.)</a:t>
            </a:r>
          </a:p>
        </p:txBody>
      </p:sp>
      <p:sp>
        <p:nvSpPr>
          <p:cNvPr id="4" name="Footer Placeholder 3">
            <a:extLst>
              <a:ext uri="{FF2B5EF4-FFF2-40B4-BE49-F238E27FC236}">
                <a16:creationId xmlns:a16="http://schemas.microsoft.com/office/drawing/2014/main" id="{C0772C87-FF35-4DC1-B183-DB9E659037DD}"/>
              </a:ext>
            </a:extLst>
          </p:cNvPr>
          <p:cNvSpPr>
            <a:spLocks noGrp="1"/>
          </p:cNvSpPr>
          <p:nvPr>
            <p:ph type="ftr" sz="quarter" idx="4294967295"/>
          </p:nvPr>
        </p:nvSpPr>
        <p:spPr>
          <a:xfrm>
            <a:off x="431999" y="6188628"/>
            <a:ext cx="8784941" cy="365125"/>
          </a:xfrm>
        </p:spPr>
        <p:txBody>
          <a:bodyPr/>
          <a:lstStyle/>
          <a:p>
            <a:pPr>
              <a:spcAft>
                <a:spcPts val="600"/>
              </a:spcAft>
            </a:pPr>
            <a:r>
              <a:rPr lang="en-GB" dirty="0"/>
              <a:t>Deontological Approaches</a:t>
            </a:r>
          </a:p>
        </p:txBody>
      </p:sp>
    </p:spTree>
    <p:extLst>
      <p:ext uri="{BB962C8B-B14F-4D97-AF65-F5344CB8AC3E}">
        <p14:creationId xmlns:p14="http://schemas.microsoft.com/office/powerpoint/2010/main" val="222545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9E53ED-D106-411B-AC7A-26029B820DF4}"/>
              </a:ext>
            </a:extLst>
          </p:cNvPr>
          <p:cNvSpPr>
            <a:spLocks noGrp="1"/>
          </p:cNvSpPr>
          <p:nvPr>
            <p:ph idx="1"/>
          </p:nvPr>
        </p:nvSpPr>
        <p:spPr/>
        <p:txBody>
          <a:bodyPr/>
          <a:lstStyle/>
          <a:p>
            <a:pPr marL="0" indent="0">
              <a:spcBef>
                <a:spcPts val="1300"/>
              </a:spcBef>
              <a:buNone/>
            </a:pPr>
            <a:r>
              <a:rPr lang="en-GB" sz="1800" u="sng" dirty="0"/>
              <a:t>Kant intended to construct a defence of the moral law against the arbitrary (i.e., unreasoned) will of despotic leaders</a:t>
            </a:r>
          </a:p>
          <a:p>
            <a:pPr marL="342900" indent="-342900">
              <a:spcBef>
                <a:spcPts val="1300"/>
              </a:spcBef>
              <a:buFont typeface="+mj-lt"/>
              <a:buAutoNum type="arabicPeriod"/>
            </a:pPr>
            <a:r>
              <a:rPr lang="en-GB" sz="1700" dirty="0"/>
              <a:t>The Critique of Pure Reason</a:t>
            </a:r>
          </a:p>
          <a:p>
            <a:pPr lvl="1">
              <a:spcBef>
                <a:spcPts val="1300"/>
              </a:spcBef>
            </a:pPr>
            <a:r>
              <a:rPr lang="en-GB" sz="1550" b="0" dirty="0"/>
              <a:t>Seeks to rescue rational thought from Hume’s critique of “sufficient reason”: reason cannot be assumed to exist in the world</a:t>
            </a:r>
          </a:p>
          <a:p>
            <a:pPr lvl="1">
              <a:spcBef>
                <a:spcPts val="1300"/>
              </a:spcBef>
            </a:pPr>
            <a:r>
              <a:rPr lang="en-GB" sz="1550" b="0" dirty="0"/>
              <a:t>In place of the dogma of aprioristic rationalism, Kant offers a view of reason that both originates in the mind and seeks to understand the world beyond it</a:t>
            </a:r>
          </a:p>
          <a:p>
            <a:pPr lvl="1">
              <a:spcBef>
                <a:spcPts val="1300"/>
              </a:spcBef>
            </a:pPr>
            <a:r>
              <a:rPr lang="en-GB" sz="1550" b="0" dirty="0"/>
              <a:t>This view of reason is necessarily limited; it can know stable effects, but it can never know underlying </a:t>
            </a:r>
            <a:r>
              <a:rPr lang="en-GB" sz="1550" b="0" i="1" dirty="0"/>
              <a:t>reasons</a:t>
            </a:r>
            <a:r>
              <a:rPr lang="en-GB" sz="1550" b="0" dirty="0"/>
              <a:t> </a:t>
            </a:r>
          </a:p>
          <a:p>
            <a:pPr marL="342900" indent="-342900">
              <a:spcBef>
                <a:spcPts val="1300"/>
              </a:spcBef>
              <a:buFont typeface="+mj-lt"/>
              <a:buAutoNum type="arabicPeriod"/>
            </a:pPr>
            <a:r>
              <a:rPr lang="en-GB" sz="1700" dirty="0"/>
              <a:t>The Critique of Practical Reason</a:t>
            </a:r>
          </a:p>
          <a:p>
            <a:pPr lvl="1">
              <a:spcBef>
                <a:spcPts val="1300"/>
              </a:spcBef>
            </a:pPr>
            <a:r>
              <a:rPr lang="en-GB" sz="1550" b="0" dirty="0"/>
              <a:t>Pure Reason seems to undermine the concept of freedom: how can we be </a:t>
            </a:r>
            <a:r>
              <a:rPr lang="en-GB" sz="1550" b="0" i="1" dirty="0"/>
              <a:t>free</a:t>
            </a:r>
            <a:r>
              <a:rPr lang="en-GB" sz="1550" b="0" dirty="0"/>
              <a:t> in the world if we cannot </a:t>
            </a:r>
            <a:r>
              <a:rPr lang="en-GB" sz="1550" b="0" i="1" dirty="0"/>
              <a:t>know</a:t>
            </a:r>
            <a:r>
              <a:rPr lang="en-GB" sz="1550" b="0" dirty="0"/>
              <a:t> the world?</a:t>
            </a:r>
          </a:p>
          <a:p>
            <a:pPr lvl="1">
              <a:spcBef>
                <a:spcPts val="1300"/>
              </a:spcBef>
            </a:pPr>
            <a:r>
              <a:rPr lang="en-GB" sz="1550" b="0" dirty="0"/>
              <a:t>Kant asserts that morality is rational self-legislation; it consists in the recognition of reason’s law (duty, or the </a:t>
            </a:r>
            <a:r>
              <a:rPr lang="en-GB" sz="1550" b="0" i="1" dirty="0" err="1"/>
              <a:t>deon</a:t>
            </a:r>
            <a:r>
              <a:rPr lang="en-GB" sz="1550" b="0" dirty="0"/>
              <a:t>) at the level of humanity as a whole</a:t>
            </a:r>
          </a:p>
          <a:p>
            <a:pPr lvl="1">
              <a:spcBef>
                <a:spcPts val="1300"/>
              </a:spcBef>
            </a:pPr>
            <a:r>
              <a:rPr lang="en-GB" sz="1550" b="0" dirty="0"/>
              <a:t>Practical reason thus allows no more or less than that we apply the law of reason (the categorical imperative) to our own moral beliefs</a:t>
            </a:r>
          </a:p>
          <a:p>
            <a:pPr lvl="1">
              <a:spcBef>
                <a:spcPts val="1300"/>
              </a:spcBef>
            </a:pPr>
            <a:r>
              <a:rPr lang="en-GB" sz="1550" b="0" dirty="0"/>
              <a:t>The moral imperative tells us that humans should always be treated as ends, not means, and that human freedom can be realised only within a universal “kingdom of ends”</a:t>
            </a:r>
          </a:p>
        </p:txBody>
      </p:sp>
      <p:sp>
        <p:nvSpPr>
          <p:cNvPr id="3" name="Title 2">
            <a:extLst>
              <a:ext uri="{FF2B5EF4-FFF2-40B4-BE49-F238E27FC236}">
                <a16:creationId xmlns:a16="http://schemas.microsoft.com/office/drawing/2014/main" id="{7844DCB4-CBE0-4713-84A7-D90A47AE2540}"/>
              </a:ext>
            </a:extLst>
          </p:cNvPr>
          <p:cNvSpPr>
            <a:spLocks noGrp="1"/>
          </p:cNvSpPr>
          <p:nvPr>
            <p:ph type="title"/>
          </p:nvPr>
        </p:nvSpPr>
        <p:spPr/>
        <p:txBody>
          <a:bodyPr/>
          <a:lstStyle/>
          <a:p>
            <a:r>
              <a:rPr lang="en-GB" dirty="0"/>
              <a:t>Kantian Ethics</a:t>
            </a:r>
          </a:p>
        </p:txBody>
      </p:sp>
      <p:sp>
        <p:nvSpPr>
          <p:cNvPr id="4" name="Footer Placeholder 3">
            <a:extLst>
              <a:ext uri="{FF2B5EF4-FFF2-40B4-BE49-F238E27FC236}">
                <a16:creationId xmlns:a16="http://schemas.microsoft.com/office/drawing/2014/main" id="{5D1F5E84-E92C-42F3-8997-A73ABECE9208}"/>
              </a:ext>
            </a:extLst>
          </p:cNvPr>
          <p:cNvSpPr>
            <a:spLocks noGrp="1"/>
          </p:cNvSpPr>
          <p:nvPr>
            <p:ph type="ftr" sz="quarter" idx="10"/>
          </p:nvPr>
        </p:nvSpPr>
        <p:spPr/>
        <p:txBody>
          <a:bodyPr/>
          <a:lstStyle/>
          <a:p>
            <a:r>
              <a:rPr lang="en-GB" dirty="0"/>
              <a:t>Deontological Approaches</a:t>
            </a:r>
          </a:p>
        </p:txBody>
      </p:sp>
      <p:sp>
        <p:nvSpPr>
          <p:cNvPr id="5" name="Slide Number Placeholder 4">
            <a:extLst>
              <a:ext uri="{FF2B5EF4-FFF2-40B4-BE49-F238E27FC236}">
                <a16:creationId xmlns:a16="http://schemas.microsoft.com/office/drawing/2014/main" id="{C151F1E2-28A9-4F2F-BA12-35C6DE3D2E89}"/>
              </a:ext>
            </a:extLst>
          </p:cNvPr>
          <p:cNvSpPr>
            <a:spLocks noGrp="1"/>
          </p:cNvSpPr>
          <p:nvPr>
            <p:ph type="sldNum" sz="quarter" idx="11"/>
          </p:nvPr>
        </p:nvSpPr>
        <p:spPr/>
        <p:txBody>
          <a:bodyPr/>
          <a:lstStyle/>
          <a:p>
            <a:pPr rtl="0"/>
            <a:fld id="{19B51A1E-902D-48AF-9020-955120F399B6}" type="slidenum">
              <a:rPr lang="en-GB" noProof="0" smtClean="0"/>
              <a:pPr rtl="0"/>
              <a:t>5</a:t>
            </a:fld>
            <a:endParaRPr lang="en-GB" noProof="0"/>
          </a:p>
        </p:txBody>
      </p:sp>
    </p:spTree>
    <p:extLst>
      <p:ext uri="{BB962C8B-B14F-4D97-AF65-F5344CB8AC3E}">
        <p14:creationId xmlns:p14="http://schemas.microsoft.com/office/powerpoint/2010/main" val="223266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073F91-382E-464A-A0A8-1E348211DFA0}"/>
              </a:ext>
            </a:extLst>
          </p:cNvPr>
          <p:cNvSpPr>
            <a:spLocks noGrp="1"/>
          </p:cNvSpPr>
          <p:nvPr>
            <p:ph type="title"/>
          </p:nvPr>
        </p:nvSpPr>
        <p:spPr/>
        <p:txBody>
          <a:bodyPr/>
          <a:lstStyle/>
          <a:p>
            <a:r>
              <a:rPr lang="en-GB" dirty="0"/>
              <a:t>2. Rights vs. Consequences</a:t>
            </a:r>
          </a:p>
        </p:txBody>
      </p:sp>
      <p:sp>
        <p:nvSpPr>
          <p:cNvPr id="4" name="Footer Placeholder 3">
            <a:extLst>
              <a:ext uri="{FF2B5EF4-FFF2-40B4-BE49-F238E27FC236}">
                <a16:creationId xmlns:a16="http://schemas.microsoft.com/office/drawing/2014/main" id="{D3666144-FF05-413E-9212-18AD7B3BFB77}"/>
              </a:ext>
            </a:extLst>
          </p:cNvPr>
          <p:cNvSpPr>
            <a:spLocks noGrp="1"/>
          </p:cNvSpPr>
          <p:nvPr>
            <p:ph type="ftr" sz="quarter" idx="10"/>
          </p:nvPr>
        </p:nvSpPr>
        <p:spPr/>
        <p:txBody>
          <a:bodyPr/>
          <a:lstStyle/>
          <a:p>
            <a:r>
              <a:rPr lang="en-GB"/>
              <a:t>Deontological Approaches</a:t>
            </a:r>
            <a:endParaRPr lang="en-GB" dirty="0"/>
          </a:p>
        </p:txBody>
      </p:sp>
      <p:sp>
        <p:nvSpPr>
          <p:cNvPr id="5" name="Slide Number Placeholder 4">
            <a:extLst>
              <a:ext uri="{FF2B5EF4-FFF2-40B4-BE49-F238E27FC236}">
                <a16:creationId xmlns:a16="http://schemas.microsoft.com/office/drawing/2014/main" id="{24992646-2804-4A32-B2A4-20BE8BF59F37}"/>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graphicFrame>
        <p:nvGraphicFramePr>
          <p:cNvPr id="6" name="Table 5">
            <a:extLst>
              <a:ext uri="{FF2B5EF4-FFF2-40B4-BE49-F238E27FC236}">
                <a16:creationId xmlns:a16="http://schemas.microsoft.com/office/drawing/2014/main" id="{8DC7D29C-4E13-4EBE-B93A-E23AC94EAADB}"/>
              </a:ext>
            </a:extLst>
          </p:cNvPr>
          <p:cNvGraphicFramePr>
            <a:graphicFrameLocks noGrp="1"/>
          </p:cNvGraphicFramePr>
          <p:nvPr>
            <p:extLst>
              <p:ext uri="{D42A27DB-BD31-4B8C-83A1-F6EECF244321}">
                <p14:modId xmlns:p14="http://schemas.microsoft.com/office/powerpoint/2010/main" val="2946073265"/>
              </p:ext>
            </p:extLst>
          </p:nvPr>
        </p:nvGraphicFramePr>
        <p:xfrm>
          <a:off x="800877" y="1447689"/>
          <a:ext cx="10400070" cy="4123812"/>
        </p:xfrm>
        <a:graphic>
          <a:graphicData uri="http://schemas.openxmlformats.org/drawingml/2006/table">
            <a:tbl>
              <a:tblPr firstRow="1" bandRow="1">
                <a:tableStyleId>{5940675A-B579-460E-94D1-54222C63F5DA}</a:tableStyleId>
              </a:tblPr>
              <a:tblGrid>
                <a:gridCol w="548148">
                  <a:extLst>
                    <a:ext uri="{9D8B030D-6E8A-4147-A177-3AD203B41FA5}">
                      <a16:colId xmlns:a16="http://schemas.microsoft.com/office/drawing/2014/main" val="3928642969"/>
                    </a:ext>
                  </a:extLst>
                </a:gridCol>
                <a:gridCol w="2325329">
                  <a:extLst>
                    <a:ext uri="{9D8B030D-6E8A-4147-A177-3AD203B41FA5}">
                      <a16:colId xmlns:a16="http://schemas.microsoft.com/office/drawing/2014/main" val="1221285571"/>
                    </a:ext>
                  </a:extLst>
                </a:gridCol>
                <a:gridCol w="2325329">
                  <a:extLst>
                    <a:ext uri="{9D8B030D-6E8A-4147-A177-3AD203B41FA5}">
                      <a16:colId xmlns:a16="http://schemas.microsoft.com/office/drawing/2014/main" val="3082677252"/>
                    </a:ext>
                  </a:extLst>
                </a:gridCol>
                <a:gridCol w="5201264">
                  <a:extLst>
                    <a:ext uri="{9D8B030D-6E8A-4147-A177-3AD203B41FA5}">
                      <a16:colId xmlns:a16="http://schemas.microsoft.com/office/drawing/2014/main" val="1582764705"/>
                    </a:ext>
                  </a:extLst>
                </a:gridCol>
              </a:tblGrid>
              <a:tr h="687302">
                <a:tc>
                  <a:txBody>
                    <a:bodyPr/>
                    <a:lstStyle/>
                    <a:p>
                      <a:endParaRPr lang="en-GB" dirty="0"/>
                    </a:p>
                  </a:txBody>
                  <a:tcPr anchor="ctr"/>
                </a:tc>
                <a:tc gridSpan="2">
                  <a:txBody>
                    <a:bodyPr/>
                    <a:lstStyle/>
                    <a:p>
                      <a:pPr algn="ctr"/>
                      <a:r>
                        <a:rPr lang="en-GB" sz="1450" b="1" dirty="0">
                          <a:solidFill>
                            <a:srgbClr val="0070C0"/>
                          </a:solidFill>
                        </a:rPr>
                        <a:t>Common </a:t>
                      </a:r>
                      <a:r>
                        <a:rPr lang="en-GB" sz="1450" b="1" dirty="0" err="1">
                          <a:solidFill>
                            <a:srgbClr val="0070C0"/>
                          </a:solidFill>
                        </a:rPr>
                        <a:t>deontologies</a:t>
                      </a:r>
                      <a:r>
                        <a:rPr lang="en-GB" sz="1450" b="1" dirty="0">
                          <a:solidFill>
                            <a:srgbClr val="0070C0"/>
                          </a:solidFill>
                        </a:rPr>
                        <a:t> and their applications</a:t>
                      </a:r>
                    </a:p>
                  </a:txBody>
                  <a:tcPr anchor="ctr"/>
                </a:tc>
                <a:tc hMerge="1">
                  <a:txBody>
                    <a:bodyPr/>
                    <a:lstStyle/>
                    <a:p>
                      <a:endParaRPr lang="en-GB"/>
                    </a:p>
                  </a:txBody>
                  <a:tcPr/>
                </a:tc>
                <a:tc>
                  <a:txBody>
                    <a:bodyPr/>
                    <a:lstStyle/>
                    <a:p>
                      <a:pPr algn="ctr"/>
                      <a:r>
                        <a:rPr lang="en-GB" sz="1450" b="1" dirty="0">
                          <a:solidFill>
                            <a:schemeClr val="accent2">
                              <a:lumMod val="50000"/>
                            </a:schemeClr>
                          </a:solidFill>
                        </a:rPr>
                        <a:t>Consequential concerns</a:t>
                      </a:r>
                    </a:p>
                  </a:txBody>
                  <a:tcPr anchor="ctr"/>
                </a:tc>
                <a:extLst>
                  <a:ext uri="{0D108BD9-81ED-4DB2-BD59-A6C34878D82A}">
                    <a16:rowId xmlns:a16="http://schemas.microsoft.com/office/drawing/2014/main" val="3329607397"/>
                  </a:ext>
                </a:extLst>
              </a:tr>
              <a:tr h="687302">
                <a:tc>
                  <a:txBody>
                    <a:bodyPr/>
                    <a:lstStyle/>
                    <a:p>
                      <a:pPr algn="ctr"/>
                      <a:r>
                        <a:rPr lang="en-GB" dirty="0"/>
                        <a:t>1.</a:t>
                      </a:r>
                    </a:p>
                  </a:txBody>
                  <a:tcPr anchor="ctr"/>
                </a:tc>
                <a:tc>
                  <a:txBody>
                    <a:bodyPr/>
                    <a:lstStyle/>
                    <a:p>
                      <a:r>
                        <a:rPr lang="en-GB" sz="1300" b="1" dirty="0"/>
                        <a:t>Kantian metaethics</a:t>
                      </a:r>
                    </a:p>
                  </a:txBody>
                  <a:tcPr anchor="ctr"/>
                </a:tc>
                <a:tc>
                  <a:txBody>
                    <a:bodyPr/>
                    <a:lstStyle/>
                    <a:p>
                      <a:r>
                        <a:rPr lang="en-GB" sz="1300" dirty="0"/>
                        <a:t>Transcendentalism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err="1"/>
                        <a:t>Nuomenal</a:t>
                      </a:r>
                      <a:r>
                        <a:rPr lang="en-GB" sz="1300" dirty="0"/>
                        <a:t> duties can be </a:t>
                      </a:r>
                      <a:r>
                        <a:rPr lang="en-GB" sz="1300" b="1" dirty="0">
                          <a:solidFill>
                            <a:schemeClr val="accent2">
                              <a:lumMod val="50000"/>
                            </a:schemeClr>
                          </a:solidFill>
                        </a:rPr>
                        <a:t>counter-intuitive</a:t>
                      </a:r>
                      <a:r>
                        <a:rPr lang="en-GB" sz="1300" dirty="0"/>
                        <a:t>: why should I adopt rights that have vicious consequences?</a:t>
                      </a:r>
                    </a:p>
                  </a:txBody>
                  <a:tcPr anchor="ctr"/>
                </a:tc>
                <a:extLst>
                  <a:ext uri="{0D108BD9-81ED-4DB2-BD59-A6C34878D82A}">
                    <a16:rowId xmlns:a16="http://schemas.microsoft.com/office/drawing/2014/main" val="1500277500"/>
                  </a:ext>
                </a:extLst>
              </a:tr>
              <a:tr h="687302">
                <a:tc>
                  <a:txBody>
                    <a:bodyPr/>
                    <a:lstStyle/>
                    <a:p>
                      <a:pPr algn="ctr"/>
                      <a:r>
                        <a:rPr lang="en-GB" dirty="0"/>
                        <a:t>2.</a:t>
                      </a:r>
                    </a:p>
                  </a:txBody>
                  <a:tcPr anchor="ctr"/>
                </a:tc>
                <a:tc>
                  <a:txBody>
                    <a:bodyPr/>
                    <a:lstStyle/>
                    <a:p>
                      <a:r>
                        <a:rPr lang="en-GB" sz="1300" b="1" dirty="0"/>
                        <a:t>Contractarianism</a:t>
                      </a:r>
                    </a:p>
                  </a:txBody>
                  <a:tcPr anchor="ctr"/>
                </a:tc>
                <a:tc>
                  <a:txBody>
                    <a:bodyPr/>
                    <a:lstStyle/>
                    <a:p>
                      <a:r>
                        <a:rPr lang="en-GB" sz="1300" dirty="0"/>
                        <a:t>Voluntary social contracts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The social contract is </a:t>
                      </a:r>
                      <a:r>
                        <a:rPr lang="en-GB" sz="1300" b="1" dirty="0">
                          <a:solidFill>
                            <a:schemeClr val="accent2">
                              <a:lumMod val="50000"/>
                            </a:schemeClr>
                          </a:solidFill>
                        </a:rPr>
                        <a:t>under-determined</a:t>
                      </a:r>
                      <a:r>
                        <a:rPr lang="en-GB" sz="1300" dirty="0"/>
                        <a:t>: how do we know whether the “contract” is right for us?</a:t>
                      </a:r>
                    </a:p>
                  </a:txBody>
                  <a:tcPr anchor="ctr"/>
                </a:tc>
                <a:extLst>
                  <a:ext uri="{0D108BD9-81ED-4DB2-BD59-A6C34878D82A}">
                    <a16:rowId xmlns:a16="http://schemas.microsoft.com/office/drawing/2014/main" val="3421147420"/>
                  </a:ext>
                </a:extLst>
              </a:tr>
              <a:tr h="687302">
                <a:tc>
                  <a:txBody>
                    <a:bodyPr/>
                    <a:lstStyle/>
                    <a:p>
                      <a:pPr algn="ctr"/>
                      <a:r>
                        <a:rPr lang="en-GB" dirty="0"/>
                        <a:t>3.</a:t>
                      </a:r>
                    </a:p>
                  </a:txBody>
                  <a:tcPr anchor="ctr"/>
                </a:tc>
                <a:tc>
                  <a:txBody>
                    <a:bodyPr/>
                    <a:lstStyle/>
                    <a:p>
                      <a:r>
                        <a:rPr lang="en-GB" sz="1300" b="1" dirty="0"/>
                        <a:t>Libertarianism</a:t>
                      </a:r>
                    </a:p>
                  </a:txBody>
                  <a:tcPr anchor="ctr"/>
                </a:tc>
                <a:tc>
                  <a:txBody>
                    <a:bodyPr/>
                    <a:lstStyle/>
                    <a:p>
                      <a:r>
                        <a:rPr lang="en-GB" sz="1300" dirty="0"/>
                        <a:t>Individual property rights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Libertarian side-constraints seem to be </a:t>
                      </a:r>
                      <a:r>
                        <a:rPr lang="en-GB" sz="1300" b="1" dirty="0">
                          <a:solidFill>
                            <a:schemeClr val="accent2">
                              <a:lumMod val="50000"/>
                            </a:schemeClr>
                          </a:solidFill>
                        </a:rPr>
                        <a:t>unachievable</a:t>
                      </a:r>
                      <a:r>
                        <a:rPr lang="en-GB" sz="1300" dirty="0"/>
                        <a:t>: how can we ensure that every impact we have on one another is consented to?</a:t>
                      </a:r>
                    </a:p>
                  </a:txBody>
                  <a:tcPr anchor="ctr"/>
                </a:tc>
                <a:extLst>
                  <a:ext uri="{0D108BD9-81ED-4DB2-BD59-A6C34878D82A}">
                    <a16:rowId xmlns:a16="http://schemas.microsoft.com/office/drawing/2014/main" val="2245096418"/>
                  </a:ext>
                </a:extLst>
              </a:tr>
              <a:tr h="687302">
                <a:tc>
                  <a:txBody>
                    <a:bodyPr/>
                    <a:lstStyle/>
                    <a:p>
                      <a:pPr algn="ctr"/>
                      <a:r>
                        <a:rPr lang="en-GB" dirty="0"/>
                        <a:t>4.</a:t>
                      </a:r>
                    </a:p>
                  </a:txBody>
                  <a:tcPr anchor="ctr"/>
                </a:tc>
                <a:tc>
                  <a:txBody>
                    <a:bodyPr/>
                    <a:lstStyle/>
                    <a:p>
                      <a:r>
                        <a:rPr lang="en-GB" sz="1300" b="1" dirty="0"/>
                        <a:t>Liberal egalitarianism</a:t>
                      </a:r>
                    </a:p>
                  </a:txBody>
                  <a:tcPr anchor="ctr"/>
                </a:tc>
                <a:tc>
                  <a:txBody>
                    <a:bodyPr/>
                    <a:lstStyle/>
                    <a:p>
                      <a:r>
                        <a:rPr lang="en-GB" sz="1300" dirty="0"/>
                        <a:t>Primary goods and the difference principle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The difference principle is potentially </a:t>
                      </a:r>
                      <a:r>
                        <a:rPr lang="en-GB" sz="1300" b="1" dirty="0">
                          <a:solidFill>
                            <a:schemeClr val="accent2">
                              <a:lumMod val="50000"/>
                            </a:schemeClr>
                          </a:solidFill>
                        </a:rPr>
                        <a:t>repugnant</a:t>
                      </a:r>
                      <a:r>
                        <a:rPr lang="en-GB" sz="1300" dirty="0"/>
                        <a:t>: should we, for instance, accept widespread harm to animals and the environment to ensure tiny gains for the poor?</a:t>
                      </a:r>
                    </a:p>
                  </a:txBody>
                  <a:tcPr anchor="ctr"/>
                </a:tc>
                <a:extLst>
                  <a:ext uri="{0D108BD9-81ED-4DB2-BD59-A6C34878D82A}">
                    <a16:rowId xmlns:a16="http://schemas.microsoft.com/office/drawing/2014/main" val="623934608"/>
                  </a:ext>
                </a:extLst>
              </a:tr>
              <a:tr h="687302">
                <a:tc>
                  <a:txBody>
                    <a:bodyPr/>
                    <a:lstStyle/>
                    <a:p>
                      <a:pPr algn="ctr"/>
                      <a:r>
                        <a:rPr lang="en-GB" dirty="0"/>
                        <a:t>5.</a:t>
                      </a:r>
                    </a:p>
                  </a:txBody>
                  <a:tcPr anchor="ctr"/>
                </a:tc>
                <a:tc>
                  <a:txBody>
                    <a:bodyPr/>
                    <a:lstStyle/>
                    <a:p>
                      <a:r>
                        <a:rPr lang="en-GB" sz="1300" b="1" dirty="0"/>
                        <a:t>Intergenerational justice</a:t>
                      </a:r>
                    </a:p>
                  </a:txBody>
                  <a:tcPr anchor="ctr"/>
                </a:tc>
                <a:tc>
                  <a:txBody>
                    <a:bodyPr/>
                    <a:lstStyle/>
                    <a:p>
                      <a:r>
                        <a:rPr lang="en-GB" sz="1300" dirty="0"/>
                        <a:t>Sustainability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Intergenerational justice is </a:t>
                      </a:r>
                      <a:r>
                        <a:rPr lang="en-GB" sz="1300" b="1" dirty="0">
                          <a:solidFill>
                            <a:schemeClr val="accent2">
                              <a:lumMod val="50000"/>
                            </a:schemeClr>
                          </a:solidFill>
                        </a:rPr>
                        <a:t>epistemically implausible</a:t>
                      </a:r>
                      <a:r>
                        <a:rPr lang="en-GB" sz="1300" dirty="0"/>
                        <a:t>: how can we know what we should leave those who haven’t yet been born?</a:t>
                      </a:r>
                    </a:p>
                  </a:txBody>
                  <a:tcPr anchor="ctr"/>
                </a:tc>
                <a:extLst>
                  <a:ext uri="{0D108BD9-81ED-4DB2-BD59-A6C34878D82A}">
                    <a16:rowId xmlns:a16="http://schemas.microsoft.com/office/drawing/2014/main" val="2051453692"/>
                  </a:ext>
                </a:extLst>
              </a:tr>
            </a:tbl>
          </a:graphicData>
        </a:graphic>
      </p:graphicFrame>
    </p:spTree>
    <p:extLst>
      <p:ext uri="{BB962C8B-B14F-4D97-AF65-F5344CB8AC3E}">
        <p14:creationId xmlns:p14="http://schemas.microsoft.com/office/powerpoint/2010/main" val="275645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6C9341-7E22-475A-B08A-2160B5D69689}"/>
              </a:ext>
            </a:extLst>
          </p:cNvPr>
          <p:cNvPicPr>
            <a:picLocks noChangeAspect="1"/>
          </p:cNvPicPr>
          <p:nvPr/>
        </p:nvPicPr>
        <p:blipFill rotWithShape="1">
          <a:blip r:embed="rId2">
            <a:extLst>
              <a:ext uri="{28A0092B-C50C-407E-A947-70E740481C1C}">
                <a14:useLocalDpi xmlns:a14="http://schemas.microsoft.com/office/drawing/2010/main" val="0"/>
              </a:ext>
            </a:extLst>
          </a:blip>
          <a:srcRect l="1348" r="1840" b="-2"/>
          <a:stretch/>
        </p:blipFill>
        <p:spPr>
          <a:xfrm>
            <a:off x="0" y="0"/>
            <a:ext cx="4413380" cy="6858000"/>
          </a:xfrm>
          <a:prstGeom prst="rect">
            <a:avLst/>
          </a:prstGeom>
          <a:ln w="12700">
            <a:solidFill>
              <a:schemeClr val="accent1"/>
            </a:solidFill>
          </a:ln>
        </p:spPr>
      </p:pic>
      <p:sp>
        <p:nvSpPr>
          <p:cNvPr id="2" name="Content Placeholder 1">
            <a:extLst>
              <a:ext uri="{FF2B5EF4-FFF2-40B4-BE49-F238E27FC236}">
                <a16:creationId xmlns:a16="http://schemas.microsoft.com/office/drawing/2014/main" id="{EE8C5EF6-7A02-4447-8D19-D6208A18B971}"/>
              </a:ext>
            </a:extLst>
          </p:cNvPr>
          <p:cNvSpPr>
            <a:spLocks noGrp="1"/>
          </p:cNvSpPr>
          <p:nvPr>
            <p:ph idx="1"/>
          </p:nvPr>
        </p:nvSpPr>
        <p:spPr>
          <a:xfrm>
            <a:off x="4985339" y="1380930"/>
            <a:ext cx="6379347" cy="5045069"/>
          </a:xfrm>
        </p:spPr>
        <p:txBody>
          <a:bodyPr/>
          <a:lstStyle/>
          <a:p>
            <a:r>
              <a:rPr lang="en-GB" sz="1500" dirty="0"/>
              <a:t>Rights for nature (or “eco-centric” rights) entail a break with the Kantian idea that the moral law only applies to humans (who are, uniquely, capable of moral autonomy)</a:t>
            </a:r>
          </a:p>
          <a:p>
            <a:pPr>
              <a:lnSpc>
                <a:spcPct val="100000"/>
              </a:lnSpc>
            </a:pPr>
            <a:r>
              <a:rPr lang="en-GB" sz="1500" b="1" dirty="0"/>
              <a:t>According to philosophers like Tom Regan and Paul Taylor, human exceptionalism is “species-ism”, which (they argue) is equivalent to racism and sexism</a:t>
            </a:r>
          </a:p>
          <a:p>
            <a:pPr>
              <a:lnSpc>
                <a:spcPct val="100000"/>
              </a:lnSpc>
            </a:pPr>
            <a:r>
              <a:rPr lang="en-GB" sz="1500" b="1" dirty="0"/>
              <a:t>Applying “eco-centric” rights therefore entails challenging orthodox </a:t>
            </a:r>
            <a:r>
              <a:rPr lang="en-GB" sz="1500" b="1" dirty="0" err="1"/>
              <a:t>deontologies</a:t>
            </a:r>
            <a:r>
              <a:rPr lang="en-GB" sz="1500" b="1" dirty="0"/>
              <a:t> on several grounds</a:t>
            </a:r>
          </a:p>
          <a:p>
            <a:pPr marL="630238" lvl="1" indent="-268288">
              <a:buFont typeface="+mj-lt"/>
              <a:buAutoNum type="alphaLcPeriod"/>
            </a:pPr>
            <a:r>
              <a:rPr lang="en-GB" sz="1500" b="1" dirty="0">
                <a:solidFill>
                  <a:schemeClr val="accent2">
                    <a:lumMod val="50000"/>
                  </a:schemeClr>
                </a:solidFill>
              </a:rPr>
              <a:t>Against the claim that human reason is superior</a:t>
            </a:r>
            <a:r>
              <a:rPr lang="en-GB" sz="1500" dirty="0"/>
              <a:t>: Humans and non-humans share membership of the “community of life” </a:t>
            </a:r>
            <a:r>
              <a:rPr lang="en-GB" sz="1500" i="1" dirty="0"/>
              <a:t>on equal terms</a:t>
            </a:r>
            <a:endParaRPr lang="en-GB" sz="1500" dirty="0"/>
          </a:p>
          <a:p>
            <a:pPr marL="630238" lvl="1" indent="-268288">
              <a:buFont typeface="+mj-lt"/>
              <a:buAutoNum type="alphaLcPeriod"/>
            </a:pPr>
            <a:r>
              <a:rPr lang="en-GB" sz="1500" b="1" dirty="0">
                <a:solidFill>
                  <a:schemeClr val="accent2">
                    <a:lumMod val="50000"/>
                  </a:schemeClr>
                </a:solidFill>
              </a:rPr>
              <a:t>Against the distinction between pure and practical reason</a:t>
            </a:r>
            <a:r>
              <a:rPr lang="en-GB" sz="1500" dirty="0"/>
              <a:t>: The ecosystems in which the community of life are embedded are fully inter-connected</a:t>
            </a:r>
          </a:p>
          <a:p>
            <a:pPr marL="630238" lvl="1" indent="-268288">
              <a:buFont typeface="+mj-lt"/>
              <a:buAutoNum type="alphaLcPeriod"/>
            </a:pPr>
            <a:r>
              <a:rPr lang="en-GB" sz="1500" b="1" dirty="0">
                <a:solidFill>
                  <a:schemeClr val="accent2">
                    <a:lumMod val="50000"/>
                  </a:schemeClr>
                </a:solidFill>
              </a:rPr>
              <a:t>Against the equation of morality with duty or autonomy</a:t>
            </a:r>
            <a:r>
              <a:rPr lang="en-GB" sz="1500" dirty="0"/>
              <a:t>: Every organism and ecosystem (including the meta-system) has its own unique telos</a:t>
            </a:r>
          </a:p>
          <a:p>
            <a:pPr marL="630238" lvl="1" indent="-268288">
              <a:buFont typeface="+mj-lt"/>
              <a:buAutoNum type="alphaLcPeriod"/>
            </a:pPr>
            <a:r>
              <a:rPr lang="en-GB" sz="1500" b="1" dirty="0">
                <a:solidFill>
                  <a:schemeClr val="accent2">
                    <a:lumMod val="50000"/>
                  </a:schemeClr>
                </a:solidFill>
              </a:rPr>
              <a:t>Against the </a:t>
            </a:r>
            <a:r>
              <a:rPr lang="en-GB" sz="1500" b="1" dirty="0" err="1">
                <a:solidFill>
                  <a:schemeClr val="accent2">
                    <a:lumMod val="50000"/>
                  </a:schemeClr>
                </a:solidFill>
              </a:rPr>
              <a:t>speciesist</a:t>
            </a:r>
            <a:r>
              <a:rPr lang="en-GB" sz="1500" b="1" dirty="0">
                <a:solidFill>
                  <a:schemeClr val="accent2">
                    <a:lumMod val="50000"/>
                  </a:schemeClr>
                </a:solidFill>
              </a:rPr>
              <a:t> “kingdom of ends”</a:t>
            </a:r>
            <a:r>
              <a:rPr lang="en-GB" sz="1500" dirty="0"/>
              <a:t>: Humans should see </a:t>
            </a:r>
            <a:r>
              <a:rPr lang="en-GB" sz="1500" i="1" dirty="0"/>
              <a:t>all living things </a:t>
            </a:r>
            <a:r>
              <a:rPr lang="en-GB" sz="1500" dirty="0"/>
              <a:t>as ends in themselves, not merely humans</a:t>
            </a:r>
          </a:p>
        </p:txBody>
      </p:sp>
      <p:sp>
        <p:nvSpPr>
          <p:cNvPr id="3" name="Title 2">
            <a:extLst>
              <a:ext uri="{FF2B5EF4-FFF2-40B4-BE49-F238E27FC236}">
                <a16:creationId xmlns:a16="http://schemas.microsoft.com/office/drawing/2014/main" id="{65EA904C-A2EC-4D11-803F-55309D762329}"/>
              </a:ext>
            </a:extLst>
          </p:cNvPr>
          <p:cNvSpPr>
            <a:spLocks noGrp="1"/>
          </p:cNvSpPr>
          <p:nvPr>
            <p:ph type="title"/>
          </p:nvPr>
        </p:nvSpPr>
        <p:spPr>
          <a:xfrm>
            <a:off x="4985339" y="542047"/>
            <a:ext cx="6786661" cy="432000"/>
          </a:xfrm>
        </p:spPr>
        <p:txBody>
          <a:bodyPr/>
          <a:lstStyle/>
          <a:p>
            <a:r>
              <a:rPr lang="en-GB" dirty="0"/>
              <a:t>3. Rights for nature</a:t>
            </a:r>
          </a:p>
        </p:txBody>
      </p:sp>
      <p:sp>
        <p:nvSpPr>
          <p:cNvPr id="4" name="Footer Placeholder 3">
            <a:extLst>
              <a:ext uri="{FF2B5EF4-FFF2-40B4-BE49-F238E27FC236}">
                <a16:creationId xmlns:a16="http://schemas.microsoft.com/office/drawing/2014/main" id="{D69A8AE8-3874-4ABE-9A29-B8512512B319}"/>
              </a:ext>
            </a:extLst>
          </p:cNvPr>
          <p:cNvSpPr>
            <a:spLocks noGrp="1"/>
          </p:cNvSpPr>
          <p:nvPr>
            <p:ph type="ftr" sz="quarter" idx="10"/>
          </p:nvPr>
        </p:nvSpPr>
        <p:spPr/>
        <p:txBody>
          <a:bodyPr/>
          <a:lstStyle/>
          <a:p>
            <a:r>
              <a:rPr lang="en-GB"/>
              <a:t>Deontological Approaches</a:t>
            </a:r>
            <a:endParaRPr lang="en-GB" dirty="0"/>
          </a:p>
        </p:txBody>
      </p:sp>
      <p:sp>
        <p:nvSpPr>
          <p:cNvPr id="5" name="Slide Number Placeholder 4">
            <a:extLst>
              <a:ext uri="{FF2B5EF4-FFF2-40B4-BE49-F238E27FC236}">
                <a16:creationId xmlns:a16="http://schemas.microsoft.com/office/drawing/2014/main" id="{E1764AA0-7CBD-46A5-8940-CDB4F9F2D5C9}"/>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spTree>
    <p:extLst>
      <p:ext uri="{BB962C8B-B14F-4D97-AF65-F5344CB8AC3E}">
        <p14:creationId xmlns:p14="http://schemas.microsoft.com/office/powerpoint/2010/main" val="221133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CBFA3F9-F34F-4186-A1BC-BF3959ABC1C4}"/>
              </a:ext>
            </a:extLst>
          </p:cNvPr>
          <p:cNvPicPr>
            <a:picLocks noChangeAspect="1"/>
          </p:cNvPicPr>
          <p:nvPr/>
        </p:nvPicPr>
        <p:blipFill>
          <a:blip r:embed="rId2"/>
          <a:stretch>
            <a:fillRect/>
          </a:stretch>
        </p:blipFill>
        <p:spPr>
          <a:xfrm>
            <a:off x="7700329" y="1300702"/>
            <a:ext cx="3922381" cy="4384349"/>
          </a:xfrm>
          <a:prstGeom prst="rect">
            <a:avLst/>
          </a:prstGeom>
        </p:spPr>
      </p:pic>
      <p:sp>
        <p:nvSpPr>
          <p:cNvPr id="2" name="Content Placeholder 1">
            <a:extLst>
              <a:ext uri="{FF2B5EF4-FFF2-40B4-BE49-F238E27FC236}">
                <a16:creationId xmlns:a16="http://schemas.microsoft.com/office/drawing/2014/main" id="{EB3173F2-064F-4A23-8ED8-BA26A5D10DCD}"/>
              </a:ext>
            </a:extLst>
          </p:cNvPr>
          <p:cNvSpPr>
            <a:spLocks noGrp="1"/>
          </p:cNvSpPr>
          <p:nvPr>
            <p:ph idx="1"/>
          </p:nvPr>
        </p:nvSpPr>
        <p:spPr>
          <a:xfrm>
            <a:off x="431998" y="1250301"/>
            <a:ext cx="7023161" cy="4830243"/>
          </a:xfrm>
        </p:spPr>
        <p:txBody>
          <a:bodyPr/>
          <a:lstStyle/>
          <a:p>
            <a:pPr>
              <a:lnSpc>
                <a:spcPct val="100000"/>
              </a:lnSpc>
            </a:pPr>
            <a:r>
              <a:rPr lang="en-GB" sz="1700" b="1" dirty="0"/>
              <a:t>According to Christopher Stone, rights are always a matter of judgement and debate, which is both a strength and weakness</a:t>
            </a:r>
          </a:p>
          <a:p>
            <a:pPr lvl="1"/>
            <a:r>
              <a:rPr lang="en-GB" sz="1700" dirty="0"/>
              <a:t>For instance (says Stone) holding the environment as an object for our use </a:t>
            </a:r>
            <a:r>
              <a:rPr lang="en-GB" sz="1700" i="1" dirty="0"/>
              <a:t>might </a:t>
            </a:r>
            <a:r>
              <a:rPr lang="en-GB" sz="1700" dirty="0"/>
              <a:t>be equated to slavery</a:t>
            </a:r>
          </a:p>
          <a:p>
            <a:pPr lvl="1"/>
            <a:r>
              <a:rPr lang="en-GB" sz="1700" dirty="0"/>
              <a:t>More generally, current owner-object relations between humans and the environment are alienating, immoral, and inconsistent, relative to democratic norms</a:t>
            </a:r>
          </a:p>
          <a:p>
            <a:pPr>
              <a:lnSpc>
                <a:spcPct val="100000"/>
              </a:lnSpc>
            </a:pPr>
            <a:r>
              <a:rPr lang="en-GB" sz="1700" b="1" dirty="0"/>
              <a:t>Tools for the extension of rights</a:t>
            </a:r>
          </a:p>
          <a:p>
            <a:pPr lvl="1"/>
            <a:r>
              <a:rPr lang="en-GB" sz="1700" dirty="0"/>
              <a:t>Environmental units could be given “legal standing”</a:t>
            </a:r>
          </a:p>
          <a:p>
            <a:pPr lvl="1"/>
            <a:r>
              <a:rPr lang="en-GB" sz="1700" dirty="0"/>
              <a:t>Environmental torts would be decided on the basis of environmental harms rather than humans’ rights violations</a:t>
            </a:r>
          </a:p>
          <a:p>
            <a:pPr lvl="1"/>
            <a:r>
              <a:rPr lang="en-GB" sz="1700" dirty="0"/>
              <a:t>These torts would be resolved by compensating the environment rather than human property owners</a:t>
            </a:r>
          </a:p>
        </p:txBody>
      </p:sp>
      <p:sp>
        <p:nvSpPr>
          <p:cNvPr id="3" name="Title 2">
            <a:extLst>
              <a:ext uri="{FF2B5EF4-FFF2-40B4-BE49-F238E27FC236}">
                <a16:creationId xmlns:a16="http://schemas.microsoft.com/office/drawing/2014/main" id="{1A022475-8BE9-4683-8856-A5917D5F544F}"/>
              </a:ext>
            </a:extLst>
          </p:cNvPr>
          <p:cNvSpPr>
            <a:spLocks noGrp="1"/>
          </p:cNvSpPr>
          <p:nvPr>
            <p:ph type="title"/>
          </p:nvPr>
        </p:nvSpPr>
        <p:spPr/>
        <p:txBody>
          <a:bodyPr/>
          <a:lstStyle/>
          <a:p>
            <a:r>
              <a:rPr lang="en-GB" dirty="0"/>
              <a:t>Should trees have standing?</a:t>
            </a:r>
          </a:p>
        </p:txBody>
      </p:sp>
      <p:sp>
        <p:nvSpPr>
          <p:cNvPr id="4" name="Footer Placeholder 3">
            <a:extLst>
              <a:ext uri="{FF2B5EF4-FFF2-40B4-BE49-F238E27FC236}">
                <a16:creationId xmlns:a16="http://schemas.microsoft.com/office/drawing/2014/main" id="{DEC5A35F-678D-43B8-848C-862D8E5615FF}"/>
              </a:ext>
            </a:extLst>
          </p:cNvPr>
          <p:cNvSpPr>
            <a:spLocks noGrp="1"/>
          </p:cNvSpPr>
          <p:nvPr>
            <p:ph type="ftr" sz="quarter" idx="10"/>
          </p:nvPr>
        </p:nvSpPr>
        <p:spPr/>
        <p:txBody>
          <a:bodyPr/>
          <a:lstStyle/>
          <a:p>
            <a:r>
              <a:rPr lang="en-GB"/>
              <a:t>Deontological Approaches</a:t>
            </a:r>
            <a:endParaRPr lang="en-GB" dirty="0"/>
          </a:p>
        </p:txBody>
      </p:sp>
      <p:sp>
        <p:nvSpPr>
          <p:cNvPr id="5" name="Slide Number Placeholder 4">
            <a:extLst>
              <a:ext uri="{FF2B5EF4-FFF2-40B4-BE49-F238E27FC236}">
                <a16:creationId xmlns:a16="http://schemas.microsoft.com/office/drawing/2014/main" id="{DE60F618-6757-4921-8726-4FDFD6D94A2E}"/>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spTree>
    <p:extLst>
      <p:ext uri="{BB962C8B-B14F-4D97-AF65-F5344CB8AC3E}">
        <p14:creationId xmlns:p14="http://schemas.microsoft.com/office/powerpoint/2010/main" val="82932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2525F-D843-4CDD-9902-6CE58E3A83D5}"/>
              </a:ext>
            </a:extLst>
          </p:cNvPr>
          <p:cNvSpPr>
            <a:spLocks noGrp="1"/>
          </p:cNvSpPr>
          <p:nvPr>
            <p:ph type="title"/>
          </p:nvPr>
        </p:nvSpPr>
        <p:spPr>
          <a:xfrm>
            <a:off x="506644" y="581125"/>
            <a:ext cx="11340000" cy="432000"/>
          </a:xfrm>
        </p:spPr>
        <p:txBody>
          <a:bodyPr anchor="ctr">
            <a:normAutofit/>
          </a:bodyPr>
          <a:lstStyle/>
          <a:p>
            <a:r>
              <a:rPr lang="en-GB" sz="3000" dirty="0">
                <a:solidFill>
                  <a:srgbClr val="00B050"/>
                </a:solidFill>
              </a:rPr>
              <a:t>Do animal rights pass the deontological test?</a:t>
            </a:r>
          </a:p>
        </p:txBody>
      </p:sp>
      <p:pic>
        <p:nvPicPr>
          <p:cNvPr id="6" name="Picture 5">
            <a:extLst>
              <a:ext uri="{FF2B5EF4-FFF2-40B4-BE49-F238E27FC236}">
                <a16:creationId xmlns:a16="http://schemas.microsoft.com/office/drawing/2014/main" id="{A8D30B0F-E61B-4CD6-AB55-E777E60B3723}"/>
              </a:ext>
            </a:extLst>
          </p:cNvPr>
          <p:cNvPicPr>
            <a:picLocks noChangeAspect="1"/>
          </p:cNvPicPr>
          <p:nvPr/>
        </p:nvPicPr>
        <p:blipFill rotWithShape="1">
          <a:blip r:embed="rId3"/>
          <a:srcRect l="32957" r="1" b="1"/>
          <a:stretch/>
        </p:blipFill>
        <p:spPr>
          <a:xfrm>
            <a:off x="625040" y="1635760"/>
            <a:ext cx="4078377" cy="3756400"/>
          </a:xfrm>
          <a:prstGeom prst="rect">
            <a:avLst/>
          </a:prstGeom>
          <a:noFill/>
        </p:spPr>
      </p:pic>
      <p:sp>
        <p:nvSpPr>
          <p:cNvPr id="4" name="Footer Placeholder 3">
            <a:extLst>
              <a:ext uri="{FF2B5EF4-FFF2-40B4-BE49-F238E27FC236}">
                <a16:creationId xmlns:a16="http://schemas.microsoft.com/office/drawing/2014/main" id="{598E956A-4AF1-4977-B090-4AC6941615E3}"/>
              </a:ext>
            </a:extLst>
          </p:cNvPr>
          <p:cNvSpPr>
            <a:spLocks noGrp="1"/>
          </p:cNvSpPr>
          <p:nvPr>
            <p:ph type="ftr" sz="quarter" idx="10"/>
          </p:nvPr>
        </p:nvSpPr>
        <p:spPr>
          <a:xfrm>
            <a:off x="431999" y="6188628"/>
            <a:ext cx="8784941" cy="365125"/>
          </a:xfrm>
        </p:spPr>
        <p:txBody>
          <a:bodyPr anchor="ctr">
            <a:normAutofit/>
          </a:bodyPr>
          <a:lstStyle/>
          <a:p>
            <a:pPr>
              <a:spcAft>
                <a:spcPts val="600"/>
              </a:spcAft>
            </a:pPr>
            <a:r>
              <a:rPr lang="en-GB" dirty="0">
                <a:solidFill>
                  <a:srgbClr val="00B050"/>
                </a:solidFill>
              </a:rPr>
              <a:t>Deontological Approaches</a:t>
            </a:r>
          </a:p>
        </p:txBody>
      </p:sp>
      <p:sp>
        <p:nvSpPr>
          <p:cNvPr id="5" name="Slide Number Placeholder 4">
            <a:extLst>
              <a:ext uri="{FF2B5EF4-FFF2-40B4-BE49-F238E27FC236}">
                <a16:creationId xmlns:a16="http://schemas.microsoft.com/office/drawing/2014/main" id="{9C8AB365-A7C7-44C0-A9F9-0B247F74E390}"/>
              </a:ext>
            </a:extLst>
          </p:cNvPr>
          <p:cNvSpPr>
            <a:spLocks noGrp="1"/>
          </p:cNvSpPr>
          <p:nvPr>
            <p:ph type="sldNum" sz="quarter" idx="11"/>
          </p:nvPr>
        </p:nvSpPr>
        <p:spPr>
          <a:xfrm>
            <a:off x="11496369" y="6155190"/>
            <a:ext cx="432000" cy="432000"/>
          </a:xfrm>
        </p:spPr>
        <p:txBody>
          <a:bodyPr anchor="ctr">
            <a:normAutofit/>
          </a:bodyPr>
          <a:lstStyle/>
          <a:p>
            <a:pPr rtl="0">
              <a:spcAft>
                <a:spcPts val="600"/>
              </a:spcAft>
            </a:pPr>
            <a:fld id="{19B51A1E-902D-48AF-9020-955120F399B6}" type="slidenum">
              <a:rPr lang="en-GB" noProof="0" smtClean="0"/>
              <a:pPr rtl="0">
                <a:spcAft>
                  <a:spcPts val="600"/>
                </a:spcAft>
              </a:pPr>
              <a:t>9</a:t>
            </a:fld>
            <a:endParaRPr lang="en-GB" noProof="0"/>
          </a:p>
        </p:txBody>
      </p:sp>
      <p:sp>
        <p:nvSpPr>
          <p:cNvPr id="2" name="Content Placeholder 1">
            <a:extLst>
              <a:ext uri="{FF2B5EF4-FFF2-40B4-BE49-F238E27FC236}">
                <a16:creationId xmlns:a16="http://schemas.microsoft.com/office/drawing/2014/main" id="{542786F0-551C-415F-BA32-1E983C5E7541}"/>
              </a:ext>
            </a:extLst>
          </p:cNvPr>
          <p:cNvSpPr>
            <a:spLocks noGrp="1"/>
          </p:cNvSpPr>
          <p:nvPr>
            <p:ph type="body" sz="quarter" idx="12"/>
          </p:nvPr>
        </p:nvSpPr>
        <p:spPr>
          <a:xfrm>
            <a:off x="5252720" y="1492898"/>
            <a:ext cx="6519281" cy="4698352"/>
          </a:xfrm>
        </p:spPr>
        <p:txBody>
          <a:bodyPr>
            <a:normAutofit/>
          </a:bodyPr>
          <a:lstStyle/>
          <a:p>
            <a:r>
              <a:rPr lang="en-GB" b="1" dirty="0"/>
              <a:t>There are four reasons to doubt that Stone is really concerned with rights as such</a:t>
            </a:r>
          </a:p>
          <a:p>
            <a:pPr marL="617220" lvl="1" indent="-342900">
              <a:buFont typeface="+mj-lt"/>
              <a:buAutoNum type="arabicPeriod"/>
            </a:pPr>
            <a:r>
              <a:rPr lang="en-GB" sz="2000" b="1" dirty="0">
                <a:solidFill>
                  <a:srgbClr val="00B050"/>
                </a:solidFill>
              </a:rPr>
              <a:t>The premise</a:t>
            </a:r>
            <a:r>
              <a:rPr lang="en-GB" sz="2000" dirty="0"/>
              <a:t>: We discover rights—we don’t </a:t>
            </a:r>
            <a:r>
              <a:rPr lang="en-GB" sz="2000" i="1" dirty="0"/>
              <a:t>extend</a:t>
            </a:r>
            <a:r>
              <a:rPr lang="en-GB" sz="2000" dirty="0"/>
              <a:t> them</a:t>
            </a:r>
          </a:p>
          <a:p>
            <a:pPr marL="617220" lvl="1" indent="-342900">
              <a:buFont typeface="+mj-lt"/>
              <a:buAutoNum type="arabicPeriod"/>
            </a:pPr>
            <a:r>
              <a:rPr lang="en-GB" sz="2000" b="1" dirty="0">
                <a:solidFill>
                  <a:srgbClr val="00B050"/>
                </a:solidFill>
              </a:rPr>
              <a:t>The subject</a:t>
            </a:r>
            <a:r>
              <a:rPr lang="en-GB" sz="2000" dirty="0"/>
              <a:t>: We collectively (self-)legislate moral duties—we don’t </a:t>
            </a:r>
            <a:r>
              <a:rPr lang="en-GB" sz="2000" i="1" dirty="0"/>
              <a:t>impose </a:t>
            </a:r>
            <a:r>
              <a:rPr lang="en-GB" sz="2000" dirty="0"/>
              <a:t>them on ourselves</a:t>
            </a:r>
          </a:p>
          <a:p>
            <a:pPr marL="617220" lvl="1" indent="-342900">
              <a:buFont typeface="+mj-lt"/>
              <a:buAutoNum type="arabicPeriod"/>
            </a:pPr>
            <a:r>
              <a:rPr lang="en-GB" sz="2000" b="1" dirty="0">
                <a:solidFill>
                  <a:srgbClr val="00B050"/>
                </a:solidFill>
              </a:rPr>
              <a:t>The means</a:t>
            </a:r>
            <a:r>
              <a:rPr lang="en-GB" sz="2000" dirty="0"/>
              <a:t>: We show respect for rights by treating their bearers as ends—not by making them “whole again”</a:t>
            </a:r>
          </a:p>
          <a:p>
            <a:pPr marL="617220" lvl="1" indent="-342900">
              <a:buFont typeface="+mj-lt"/>
              <a:buAutoNum type="arabicPeriod"/>
            </a:pPr>
            <a:r>
              <a:rPr lang="en-GB" sz="2000" b="1" dirty="0">
                <a:solidFill>
                  <a:srgbClr val="00B050"/>
                </a:solidFill>
              </a:rPr>
              <a:t>The ends</a:t>
            </a:r>
            <a:r>
              <a:rPr lang="en-GB" sz="2000" dirty="0"/>
              <a:t>: We realise our moral selves by constructing a categorical “kingdom of ends”—not by embracing the </a:t>
            </a:r>
            <a:r>
              <a:rPr lang="en-GB" sz="2000" i="1" dirty="0"/>
              <a:t>hypothetical </a:t>
            </a:r>
            <a:r>
              <a:rPr lang="en-GB" sz="2000" dirty="0"/>
              <a:t>imperative of treating nature with love and compassion</a:t>
            </a:r>
          </a:p>
        </p:txBody>
      </p:sp>
    </p:spTree>
    <p:extLst>
      <p:ext uri="{BB962C8B-B14F-4D97-AF65-F5344CB8AC3E}">
        <p14:creationId xmlns:p14="http://schemas.microsoft.com/office/powerpoint/2010/main" val="1096324897"/>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1811</Words>
  <Application>Microsoft Office PowerPoint</Application>
  <PresentationFormat>Widescreen</PresentationFormat>
  <Paragraphs>126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 Light</vt:lpstr>
      <vt:lpstr>Calibri</vt:lpstr>
      <vt:lpstr>Times New Roman</vt:lpstr>
      <vt:lpstr>Arial</vt:lpstr>
      <vt:lpstr>Rockwell</vt:lpstr>
      <vt:lpstr>Office Theme</vt:lpstr>
      <vt:lpstr>PowerPoint Presentation</vt:lpstr>
      <vt:lpstr>1. Reasonable decisions</vt:lpstr>
      <vt:lpstr>An Introduction to Deontology</vt:lpstr>
      <vt:lpstr>The Shadow of the Enlightenment</vt:lpstr>
      <vt:lpstr>Kantian Ethics</vt:lpstr>
      <vt:lpstr>2. Rights vs. Consequences</vt:lpstr>
      <vt:lpstr>3. Rights for nature</vt:lpstr>
      <vt:lpstr>Should trees have standing?</vt:lpstr>
      <vt:lpstr>Do animal rights pass the deontological test?</vt:lpstr>
      <vt:lpstr>General objections to extending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27</cp:revision>
  <dcterms:created xsi:type="dcterms:W3CDTF">2021-01-22T13:19:39Z</dcterms:created>
  <dcterms:modified xsi:type="dcterms:W3CDTF">2021-04-15T11:54:13Z</dcterms:modified>
</cp:coreProperties>
</file>